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308" r:id="rId3"/>
    <p:sldId id="377" r:id="rId4"/>
    <p:sldId id="381" r:id="rId5"/>
    <p:sldId id="302" r:id="rId6"/>
    <p:sldId id="401" r:id="rId7"/>
    <p:sldId id="402" r:id="rId8"/>
    <p:sldId id="392" r:id="rId9"/>
    <p:sldId id="367" r:id="rId10"/>
    <p:sldId id="404" r:id="rId11"/>
    <p:sldId id="380" r:id="rId12"/>
    <p:sldId id="394" r:id="rId13"/>
    <p:sldId id="405" r:id="rId14"/>
    <p:sldId id="396" r:id="rId15"/>
    <p:sldId id="410" r:id="rId16"/>
    <p:sldId id="411" r:id="rId17"/>
    <p:sldId id="412" r:id="rId18"/>
    <p:sldId id="383" r:id="rId19"/>
    <p:sldId id="406" r:id="rId20"/>
    <p:sldId id="453" r:id="rId21"/>
    <p:sldId id="384" r:id="rId22"/>
    <p:sldId id="408" r:id="rId23"/>
    <p:sldId id="386" r:id="rId24"/>
    <p:sldId id="432" r:id="rId25"/>
    <p:sldId id="444" r:id="rId26"/>
    <p:sldId id="445" r:id="rId27"/>
    <p:sldId id="434" r:id="rId28"/>
    <p:sldId id="451" r:id="rId29"/>
    <p:sldId id="436" r:id="rId30"/>
    <p:sldId id="437" r:id="rId31"/>
    <p:sldId id="438" r:id="rId32"/>
    <p:sldId id="439" r:id="rId33"/>
    <p:sldId id="446" r:id="rId34"/>
    <p:sldId id="452" r:id="rId35"/>
    <p:sldId id="454" r:id="rId36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A0399D-3C5B-6845-BBDA-D252CB2B9CB2}">
          <p14:sldIdLst>
            <p14:sldId id="256"/>
            <p14:sldId id="308"/>
            <p14:sldId id="377"/>
            <p14:sldId id="381"/>
            <p14:sldId id="302"/>
            <p14:sldId id="401"/>
            <p14:sldId id="402"/>
            <p14:sldId id="392"/>
            <p14:sldId id="367"/>
            <p14:sldId id="404"/>
            <p14:sldId id="380"/>
            <p14:sldId id="394"/>
            <p14:sldId id="405"/>
            <p14:sldId id="396"/>
            <p14:sldId id="410"/>
            <p14:sldId id="411"/>
            <p14:sldId id="412"/>
            <p14:sldId id="383"/>
            <p14:sldId id="406"/>
            <p14:sldId id="453"/>
            <p14:sldId id="384"/>
            <p14:sldId id="408"/>
            <p14:sldId id="386"/>
            <p14:sldId id="432"/>
            <p14:sldId id="444"/>
            <p14:sldId id="445"/>
            <p14:sldId id="434"/>
            <p14:sldId id="451"/>
            <p14:sldId id="436"/>
            <p14:sldId id="437"/>
            <p14:sldId id="438"/>
            <p14:sldId id="439"/>
          </p14:sldIdLst>
        </p14:section>
        <p14:section name="Untitled Section" id="{A487FE6F-565D-A44C-9073-471AD036D7F9}">
          <p14:sldIdLst>
            <p14:sldId id="446"/>
            <p14:sldId id="452"/>
            <p14:sldId id="4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BFE0A4-9CFA-3B45-A148-A81DF5E1929C}" v="1430" dt="2023-10-02T13:17:36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14"/>
    <p:restoredTop sz="94590"/>
  </p:normalViewPr>
  <p:slideViewPr>
    <p:cSldViewPr snapToGrid="0" snapToObjects="1">
      <p:cViewPr varScale="1">
        <p:scale>
          <a:sx n="103" d="100"/>
          <a:sy n="103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D919A-8409-D24E-B510-50EB2A7346FF}" type="datetimeFigureOut">
              <a:rPr lang="en-HR" smtClean="0"/>
              <a:t>02/10/2023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0DB6C-26A5-4D42-A7F1-9240E957EDB1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99098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To je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uglavnom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zbog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porasta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DMT2, za koji se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procjenjuje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da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čini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90%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svih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slučajeva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Rastuća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epidemija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prekomjerne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težine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pretilosti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glavni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pokretač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ovog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porasta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DMT 2.</a:t>
            </a:r>
          </a:p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0DB6C-26A5-4D42-A7F1-9240E957EDB1}" type="slidenum">
              <a:rPr lang="en-HR" smtClean="0"/>
              <a:t>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63459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R" dirty="0"/>
              <a:t>IR- nesposbnost tkiva da pravilno odgovori na inzulin</a:t>
            </a:r>
          </a:p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0DB6C-26A5-4D42-A7F1-9240E957EDB1}" type="slidenum">
              <a:rPr lang="en-HR" smtClean="0"/>
              <a:t>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55190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u="none" strike="noStrike" dirty="0">
                <a:solidFill>
                  <a:srgbClr val="212121"/>
                </a:solidFill>
                <a:effectLst/>
                <a:latin typeface="Merriweather" pitchFamily="2" charset="77"/>
              </a:rPr>
              <a:t>GWAS- Genome-wide association studies in type 1 diabetes</a:t>
            </a:r>
          </a:p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0DB6C-26A5-4D42-A7F1-9240E957EDB1}" type="slidenum">
              <a:rPr lang="en-HR" smtClean="0"/>
              <a:t>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1187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20A3-9F87-444C-AE2B-B07069E7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9708E-4FD6-C841-9635-0384C5082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5AE5C-F1C7-F94F-8CDB-2C36E04D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994A-7186-B148-8A88-837E75119453}" type="datetimeFigureOut">
              <a:rPr lang="en-HR" smtClean="0"/>
              <a:t>02/10/2023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5744F-397F-294B-AD71-CDF1A3AA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F96AB-914F-BE4E-B364-7C7D6859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E446-B91C-774C-AD30-8E9F87DD57B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59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1436-59A9-014D-B0AE-555360E3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569AB-20E2-C042-A81A-B69EB71F8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DCD91-23B5-C343-8675-3EE18E98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994A-7186-B148-8A88-837E75119453}" type="datetimeFigureOut">
              <a:rPr lang="en-HR" smtClean="0"/>
              <a:t>02/10/2023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DFF21-7601-3D4C-B724-C4077106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657E2-C477-9D4F-A613-9078849D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E446-B91C-774C-AD30-8E9F87DD57B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339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998735-F56B-6B4A-9A2C-016516FE6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334A3-D9C5-8345-A605-F36AB12DB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C8AD1-6907-E941-98E1-9C931B2E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994A-7186-B148-8A88-837E75119453}" type="datetimeFigureOut">
              <a:rPr lang="en-HR" smtClean="0"/>
              <a:t>02/10/2023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3D3B9-7947-8642-9874-705C627C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45283-7CB2-4E4B-871D-FFA68E8B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E446-B91C-774C-AD30-8E9F87DD57B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38470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93A67-40B8-D844-8E91-244E6838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E0EAF-5E68-5249-BA29-6B7777A8C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2549E-68BB-2C4E-A19B-DB60B3E4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994A-7186-B148-8A88-837E75119453}" type="datetimeFigureOut">
              <a:rPr lang="en-HR" smtClean="0"/>
              <a:t>02/10/2023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35E7C-E11C-864A-90C5-C68B09E0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39BEC-53A2-4D4B-A169-4CCD69471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E446-B91C-774C-AD30-8E9F87DD57B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92692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5484C-6AB7-B440-AC57-718CA4FA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8663F-7EA7-F049-B1CF-A9C253EF7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1CC4A-337B-A240-8D1A-FF3AC682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994A-7186-B148-8A88-837E75119453}" type="datetimeFigureOut">
              <a:rPr lang="en-HR" smtClean="0"/>
              <a:t>02/10/2023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17983-B949-ED48-8005-CEF91B83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A8876-A153-AD4C-834C-42F3A149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E446-B91C-774C-AD30-8E9F87DD57B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26827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DD58-149D-6E4C-A563-151E9348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EA7D7-3EA7-9940-B217-73B55B9B8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1E76B-8650-9C49-9E93-86EFBA9C8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C6FD1-DF15-8A43-BA87-34D95650F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994A-7186-B148-8A88-837E75119453}" type="datetimeFigureOut">
              <a:rPr lang="en-HR" smtClean="0"/>
              <a:t>02/10/2023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286E8-0050-6B42-9976-9D085A0DD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6728F-0EB9-D148-81BC-FF31A778A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E446-B91C-774C-AD30-8E9F87DD57B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79624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FAF3-EF29-DB4A-8060-392432F60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D6C31-DE37-614A-9D58-44AEEB7F8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F92BC-51C4-1D4E-B736-14AB04C40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442DED-FD46-CB48-BDA1-F317FA9E8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60E8C-3B9A-2D46-A286-EA3E868F2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BB208C-A1A2-294C-ABBE-5F6A8D70F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994A-7186-B148-8A88-837E75119453}" type="datetimeFigureOut">
              <a:rPr lang="en-HR" smtClean="0"/>
              <a:t>02/10/2023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06AEF-BC2F-4E42-928C-B0715D73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7A025D-2A75-7046-B1F6-1CFE86ECA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E446-B91C-774C-AD30-8E9F87DD57B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196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6FC54-C629-774C-AF68-66B4C5D3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2106EF-78BD-6946-8D99-82C5A11ED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994A-7186-B148-8A88-837E75119453}" type="datetimeFigureOut">
              <a:rPr lang="en-HR" smtClean="0"/>
              <a:t>02/10/2023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E7574-2985-B448-A519-9A776EFE0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45DAB-92DC-C049-8568-7A3D2C9D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E446-B91C-774C-AD30-8E9F87DD57B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4672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1792EE-CAC6-BF49-AA77-6EBD49014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994A-7186-B148-8A88-837E75119453}" type="datetimeFigureOut">
              <a:rPr lang="en-HR" smtClean="0"/>
              <a:t>02/10/2023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D6AEC5-A0C4-6B4F-9870-F7FD44A07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0A673-5035-144D-8D8B-757156A6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E446-B91C-774C-AD30-8E9F87DD57B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71925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10F9C-C3B6-7645-984A-446621AE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E6720-BCB9-C849-B50A-059AF5340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904FFE-88B6-A34E-86BA-32B85C97D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DD608-181C-1B45-86A4-F5165AC5E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994A-7186-B148-8A88-837E75119453}" type="datetimeFigureOut">
              <a:rPr lang="en-HR" smtClean="0"/>
              <a:t>02/10/2023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889BD-41B1-4C49-90CA-E0C32DE0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8E0F2-D686-5E42-9EC0-3737A5A0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E446-B91C-774C-AD30-8E9F87DD57B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3810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45998-58BF-144C-A141-5E73AEA58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88085E-B530-7541-A311-F76145C0B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BAE8D-91F3-0641-BD6A-97CB99EEE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87CDA-CA59-2E4C-BEDD-03C89D8B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994A-7186-B148-8A88-837E75119453}" type="datetimeFigureOut">
              <a:rPr lang="en-HR" smtClean="0"/>
              <a:t>02/10/2023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FEE23-317B-594A-BEC1-79C78813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B0FD6-0406-4647-A670-729A05039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E446-B91C-774C-AD30-8E9F87DD57B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4192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147E9-BC3D-A844-8D78-A4E6AC3E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1BFC2-785F-9F4A-BBFA-71C025E8F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B02E1-19E5-2741-8666-A43274082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D994A-7186-B148-8A88-837E75119453}" type="datetimeFigureOut">
              <a:rPr lang="en-HR" smtClean="0"/>
              <a:t>02/10/2023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FAA1F-52CC-7948-A24F-72808219E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D7F14-9F3C-4E45-BA76-78EB3F8AA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1E446-B91C-774C-AD30-8E9F87DD57BA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479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Quality_of_lif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diabetesdepot.ca/wp-content/uploads/2020/06/MCK-24083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1978.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hr.wikipedia.org/wiki/1973.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hr.wikipedia.org/wiki/2014." TargetMode="External"/><Relationship Id="rId4" Type="http://schemas.openxmlformats.org/officeDocument/2006/relationships/hyperlink" Target="https://hr.wikipedia.org/wiki/1929." TargetMode="External"/><Relationship Id="rId9" Type="http://schemas.openxmlformats.org/officeDocument/2006/relationships/hyperlink" Target="https://hr.wikipedia.org/wiki/Farmakologija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en.wikipedia.org/wiki/File:Incretins_and_DPP_4_inhibitors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lucagon-like_peptide-1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my.clevelandclinic.org/health/drugs/20265-dulaglutide-injection" TargetMode="External"/><Relationship Id="rId3" Type="http://schemas.openxmlformats.org/officeDocument/2006/relationships/image" Target="../media/image40.jpeg"/><Relationship Id="rId7" Type="http://schemas.openxmlformats.org/officeDocument/2006/relationships/hyperlink" Target="https://my.clevelandclinic.org/health/drugs/20558-liraglutide-injection-diabetes" TargetMode="External"/><Relationship Id="rId2" Type="http://schemas.openxmlformats.org/officeDocument/2006/relationships/hyperlink" Target="https://link.springer.com/article/10.1007/s00125-005-0107-1/figures/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y.clevelandclinic.org/health/drugs/18447-exenatide-extended-release-suspension-for-injection" TargetMode="External"/><Relationship Id="rId11" Type="http://schemas.openxmlformats.org/officeDocument/2006/relationships/hyperlink" Target="https://my.clevelandclinic.org/health/drugs/21291-semaglutide-tablets" TargetMode="External"/><Relationship Id="rId5" Type="http://schemas.openxmlformats.org/officeDocument/2006/relationships/hyperlink" Target="https://my.clevelandclinic.org/health/drugs/19925-lixisenatide-injection" TargetMode="External"/><Relationship Id="rId10" Type="http://schemas.openxmlformats.org/officeDocument/2006/relationships/hyperlink" Target="https://health.clevelandclinic.org/ozempic-for-weight-loss/" TargetMode="External"/><Relationship Id="rId4" Type="http://schemas.openxmlformats.org/officeDocument/2006/relationships/hyperlink" Target="https://my.clevelandclinic.org/health/drugs/20513-exenatide-solution-for-injection" TargetMode="External"/><Relationship Id="rId9" Type="http://schemas.openxmlformats.org/officeDocument/2006/relationships/hyperlink" Target="https://my.clevelandclinic.org/health/drugs/19011-semaglutide-injection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hfpolicynetwork.org/wp-content/uploads/HFPN-Spotlight-on-HFpEF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www.medix.hr/aploads/images/132/osvrt/Slika1_%20Smjernice%20za%20lijecenje%20hiperglikemije%20u%20dijabetesu%20tipa%202.JPG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530/JOE-21-006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medj.2021.08.00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5E2B9-D661-2245-B3EF-550675C0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0596" y="614362"/>
            <a:ext cx="8893324" cy="23876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9966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NOVOSTI U LIJEČENJU  OBOLJELIH OD ŠEĆERNE BOLESTI</a:t>
            </a:r>
            <a:br>
              <a:rPr lang="en-US" dirty="0">
                <a:solidFill>
                  <a:srgbClr val="996633"/>
                </a:solidFill>
                <a:effectLst/>
                <a:latin typeface="Helvetica" pitchFamily="2" charset="0"/>
              </a:rPr>
            </a:br>
            <a:endParaRPr lang="en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8FAC9-4220-A44D-BD39-D9038A4F1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0588" y="3602038"/>
            <a:ext cx="5967411" cy="1655762"/>
          </a:xfrm>
        </p:spPr>
        <p:txBody>
          <a:bodyPr>
            <a:normAutofit fontScale="92500" lnSpcReduction="10000"/>
          </a:bodyPr>
          <a:lstStyle/>
          <a:p>
            <a:r>
              <a:rPr lang="en-HR" dirty="0">
                <a:latin typeface="Arial" panose="020B0604020202020204" pitchFamily="34" charset="0"/>
                <a:cs typeface="Arial" panose="020B0604020202020204" pitchFamily="34" charset="0"/>
              </a:rPr>
              <a:t>Anica Badanjak, dr. med.                                                                                  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HR" sz="1900" dirty="0">
                <a:latin typeface="Arial" panose="020B0604020202020204" pitchFamily="34" charset="0"/>
                <a:cs typeface="Arial" panose="020B0604020202020204" pitchFamily="34" charset="0"/>
              </a:rPr>
              <a:t>pec. interne medicine s užom spec. iz endokrinologije s dijabetologijom</a:t>
            </a:r>
          </a:p>
          <a:p>
            <a:r>
              <a:rPr lang="en-HR" dirty="0">
                <a:latin typeface="Arial" panose="020B0604020202020204" pitchFamily="34" charset="0"/>
                <a:cs typeface="Arial" panose="020B0604020202020204" pitchFamily="34" charset="0"/>
              </a:rPr>
              <a:t>HLZ-HDUL</a:t>
            </a:r>
          </a:p>
          <a:p>
            <a:r>
              <a:rPr lang="en-HR" dirty="0">
                <a:latin typeface="Arial" panose="020B0604020202020204" pitchFamily="34" charset="0"/>
                <a:cs typeface="Arial" panose="020B0604020202020204" pitchFamily="34" charset="0"/>
              </a:rPr>
              <a:t>Zagreb, 03.10.2023.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6A2B71-3A11-CA46-B66C-0B5E50119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0" r="2" b="961"/>
          <a:stretch/>
        </p:blipFill>
        <p:spPr bwMode="auto">
          <a:xfrm>
            <a:off x="0" y="614362"/>
            <a:ext cx="3420596" cy="534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A3360-AE5A-BB48-A4D8-A02E500479A3}"/>
              </a:ext>
            </a:extLst>
          </p:cNvPr>
          <p:cNvSpPr txBox="1"/>
          <p:nvPr/>
        </p:nvSpPr>
        <p:spPr>
          <a:xfrm>
            <a:off x="1124465" y="5721178"/>
            <a:ext cx="111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dirty="0"/>
              <a:t>1939.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E4BDD2-87BD-F44F-A9FF-C2B8C854259C}"/>
              </a:ext>
            </a:extLst>
          </p:cNvPr>
          <p:cNvSpPr txBox="1"/>
          <p:nvPr/>
        </p:nvSpPr>
        <p:spPr>
          <a:xfrm>
            <a:off x="0" y="5997417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library.foi.hr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/lib/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knjiga.php?B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=1&amp;item=X00599</a:t>
            </a:r>
            <a:endParaRPr lang="en-H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3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D3384-E7DD-5A4B-952C-7F33ACDB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>
                <a:latin typeface="Arial" panose="020B0604020202020204" pitchFamily="34" charset="0"/>
                <a:cs typeface="Arial" panose="020B0604020202020204" pitchFamily="34" charset="0"/>
              </a:rPr>
              <a:t>INZULINSKE PUMPE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C169F-943A-8C4C-BA28-D104A02DA5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generacija-  prvenstveno 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prevencija hipoglikemije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generacija-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automatizacija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isporuke bazalnog inzulina sa ili bez automatskih korekcijskih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bolusa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                                                Očekuje se od</a:t>
            </a:r>
            <a:r>
              <a:rPr lang="hr-H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generacije: potpuno automatizirana s mogućnošću</a:t>
            </a:r>
            <a:r>
              <a:rPr lang="hr-H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višehormonske</a:t>
            </a:r>
            <a:r>
              <a:rPr lang="hr-H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primjene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(npr. inzulin,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glukagon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amilin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) ​​pristup isporuci</a:t>
            </a:r>
            <a:endParaRPr lang="en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3C6A0C-C43E-6748-A41F-76CCAA6AE2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03873"/>
            <a:ext cx="5181600" cy="33948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DD1A8E-ECC8-7B4B-AFC0-1BC28150C405}"/>
              </a:ext>
            </a:extLst>
          </p:cNvPr>
          <p:cNvSpPr txBox="1"/>
          <p:nvPr/>
        </p:nvSpPr>
        <p:spPr>
          <a:xfrm>
            <a:off x="636103" y="6176963"/>
            <a:ext cx="6480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Subramanian S, </a:t>
            </a:r>
            <a:r>
              <a:rPr lang="en-US" sz="10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Baidal</a:t>
            </a:r>
            <a:r>
              <a:rPr lang="en-US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D. The Management of Type 1 Diabetes. [Updated 2021 May 22]. In: Feingold KR, </a:t>
            </a:r>
            <a:r>
              <a:rPr lang="en-US" sz="10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Anawalt</a:t>
            </a:r>
            <a:r>
              <a:rPr lang="en-US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B, Blackman MR, et al., editors. </a:t>
            </a:r>
            <a:r>
              <a:rPr lang="en-US" sz="10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Endotext</a:t>
            </a:r>
            <a:r>
              <a:rPr lang="en-US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[Internet]. South Dartmouth (MA): </a:t>
            </a:r>
            <a:r>
              <a:rPr lang="en-US" sz="10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MDText.com</a:t>
            </a:r>
            <a:r>
              <a:rPr lang="en-US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Inc.; 2000-. 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194535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313435-C351-E34D-B090-07439116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Primjena inzulina zahtjeva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B83B8B-A674-7149-BF9B-A8515BC10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1.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praćenje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vrijednosti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glukoze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nekoliko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puta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dnevno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 (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samokontrola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glukoze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krvi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, SMBG*),                                               2.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</a:rPr>
              <a:t>poznavanje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točne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količine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CHO u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svojoj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prehrani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,                                  3. </a:t>
            </a:r>
            <a:r>
              <a:rPr lang="en-US" dirty="0" err="1">
                <a:solidFill>
                  <a:schemeClr val="accent1"/>
                </a:solidFill>
                <a:latin typeface="Arial" panose="020B0604020202020204" pitchFamily="34" charset="0"/>
              </a:rPr>
              <a:t>računanje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točnog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omjera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između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uzetih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CHO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inzulina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koji se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daje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,                                                                                                4.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procijena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utjecaja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tjelesne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aktivnosti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bolesti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stresnih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epizoda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Sve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te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obveze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dovode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do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suočavanja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s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brojnim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svakodnevnim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odlukama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značajnim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pogoršanjem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kvalitete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života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(QoL</a:t>
            </a:r>
            <a:r>
              <a:rPr lang="en-HR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**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HR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*SMBG-Selfmonitoring blood glucose</a:t>
            </a:r>
          </a:p>
          <a:p>
            <a:pPr marL="0" indent="0">
              <a:buNone/>
            </a:pPr>
            <a:r>
              <a:rPr lang="en-HR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* QoL- Quality of life </a:t>
            </a:r>
            <a:endParaRPr lang="en-US" sz="1000" b="0" i="0" strike="noStrike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HR" dirty="0"/>
          </a:p>
          <a:p>
            <a:pPr marL="0" indent="0">
              <a:buNone/>
            </a:pP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529792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0BBB14-E35A-FA4D-B91C-C8FD3A4D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SUSTAVI ZA ISPORUKU INZULINA                                                                                                                 Značajno poboljšanje </a:t>
            </a:r>
            <a:r>
              <a:rPr lang="hr-HR" sz="1800" dirty="0" err="1">
                <a:latin typeface="Arial" panose="020B0604020202020204" pitchFamily="34" charset="0"/>
                <a:cs typeface="Arial" panose="020B0604020202020204" pitchFamily="34" charset="0"/>
              </a:rPr>
              <a:t>farmakokinetike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sz="1800" dirty="0" err="1">
                <a:latin typeface="Arial" panose="020B0604020202020204" pitchFamily="34" charset="0"/>
                <a:cs typeface="Arial" panose="020B0604020202020204" pitchFamily="34" charset="0"/>
              </a:rPr>
              <a:t>farmakodinamike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inzulinskih </a:t>
            </a:r>
            <a:r>
              <a:rPr lang="hr-HR" sz="1800" dirty="0" err="1">
                <a:latin typeface="Arial" panose="020B0604020202020204" pitchFamily="34" charset="0"/>
                <a:cs typeface="Arial" panose="020B0604020202020204" pitchFamily="34" charset="0"/>
              </a:rPr>
              <a:t>analoga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i napredak u tehnologiji omogućili su sustavima za isporuku inzulina da nalikuju endogenom izlučivanju inzulina što je moguće bliže.</a:t>
            </a:r>
            <a:br>
              <a:rPr lang="en-US" sz="2000" dirty="0">
                <a:effectLst/>
                <a:latin typeface="Times New Roman" panose="02020603050405020304" pitchFamily="18" charset="0"/>
              </a:rPr>
            </a:br>
            <a:endParaRPr lang="en-HR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FF5E9C-1D4F-3946-A608-A1D65E41E8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1981. </a:t>
            </a: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inzulinske olovke-</a:t>
            </a:r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 uređaji za injekcije.                                                            Sadrže uložak s inzulinom koji se ubrizgava u potkožno tkivo kroz finu, zamjenjivu iglu. praktične, prenosive i naširoko se koriste dostupne kao jednokratne brizgalice koje sadrže napunjene uloške ili inzulinske olovke za višekratnu upotrebu sa zamjenjivim inzulinskim ulošcima. pogodnost doziranja od ½ jedinice  (pedijatrijski pacijenti) i one odrasle osobe s visokom osjetljivošću na inzulin i malim potrebama za inzulinom.</a:t>
            </a:r>
          </a:p>
          <a:p>
            <a:pPr marL="0" indent="0">
              <a:buNone/>
            </a:pPr>
            <a:br>
              <a:rPr lang="en-US" dirty="0"/>
            </a:br>
            <a:endParaRPr lang="en-H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BF6B9-0F88-F94F-83A8-3403E06807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2017. Inzulinske pametne olovke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– bilježe vrijeme i količinu svake primijenjene doze inzulina,        prikazuju posljednju dozu i preostali inzulin,                                             daju preporuke za doziranje na temelju unaprijed određenih informacija.                                                 Ove se informacije bežično prenose putem Bluetootha do namjenske mobilne aplikacije na pametnom telefonu. </a:t>
            </a:r>
            <a:endParaRPr lang="en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66F3C6-2E0A-CC45-9537-DBE4B73BB3D7}"/>
              </a:ext>
            </a:extLst>
          </p:cNvPr>
          <p:cNvSpPr txBox="1"/>
          <p:nvPr/>
        </p:nvSpPr>
        <p:spPr>
          <a:xfrm>
            <a:off x="429768" y="6259542"/>
            <a:ext cx="11086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Subramanian S, </a:t>
            </a:r>
            <a:r>
              <a:rPr lang="en-US" sz="10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Baidal</a:t>
            </a:r>
            <a:r>
              <a:rPr lang="en-US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D. The Management of Type 1 Diabetes. [Updated 2021 May 22]. In: Feingold KR, </a:t>
            </a:r>
            <a:r>
              <a:rPr lang="en-US" sz="10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Anawalt</a:t>
            </a:r>
            <a:r>
              <a:rPr lang="en-US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B, Blackman MR, et al., editors. </a:t>
            </a:r>
            <a:r>
              <a:rPr lang="en-US" sz="10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Endotext</a:t>
            </a:r>
            <a:r>
              <a:rPr lang="en-US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[Internet]. South Dartmouth (MA): </a:t>
            </a:r>
            <a:r>
              <a:rPr lang="en-US" sz="10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MDText.com</a:t>
            </a:r>
            <a:r>
              <a:rPr lang="en-US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Inc.; 2000-. Available from: https://</a:t>
            </a:r>
            <a:r>
              <a:rPr lang="en-US" sz="10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www.ncbi.nlm.nih.gov</a:t>
            </a:r>
            <a:r>
              <a:rPr lang="en-US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/books/NBK279114/</a:t>
            </a:r>
            <a:endParaRPr lang="en-H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 descr="Figure 14. ">
            <a:extLst>
              <a:ext uri="{FF2B5EF4-FFF2-40B4-BE49-F238E27FC236}">
                <a16:creationId xmlns:a16="http://schemas.microsoft.com/office/drawing/2014/main" id="{25AF9E4F-53E3-D542-BEB3-E24180A47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528" y="5477324"/>
            <a:ext cx="3020943" cy="78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igure 15. . InPen Insight report.">
            <a:extLst>
              <a:ext uri="{FF2B5EF4-FFF2-40B4-BE49-F238E27FC236}">
                <a16:creationId xmlns:a16="http://schemas.microsoft.com/office/drawing/2014/main" id="{0348E2DE-ACA2-024C-A627-F7AB29779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669" y="4366069"/>
            <a:ext cx="2319131" cy="166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28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3DCF1-3D08-6245-AA17-B8532180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" y="1"/>
            <a:ext cx="5479774" cy="1066598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Shema „umjetne gušterače”</a:t>
            </a:r>
            <a:endParaRPr lang="en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Fig. 1">
            <a:extLst>
              <a:ext uri="{FF2B5EF4-FFF2-40B4-BE49-F238E27FC236}">
                <a16:creationId xmlns:a16="http://schemas.microsoft.com/office/drawing/2014/main" id="{E2454DBC-C093-494C-AA0B-10BFB58697B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117" y="1266808"/>
            <a:ext cx="5181600" cy="232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F3226-4DDC-CA45-9E59-D2C12D2C2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92884" y="4857751"/>
            <a:ext cx="3622948" cy="4534202"/>
          </a:xfrm>
        </p:spPr>
        <p:txBody>
          <a:bodyPr/>
          <a:lstStyle/>
          <a:p>
            <a:br>
              <a:rPr lang="en-HR" dirty="0">
                <a:effectLst/>
                <a:latin typeface="Helvetica" pitchFamily="2" charset="0"/>
              </a:rPr>
            </a:br>
            <a:endParaRPr lang="en-HR" dirty="0">
              <a:effectLst/>
              <a:latin typeface="Helvetica" pitchFamily="2" charset="0"/>
            </a:endParaRPr>
          </a:p>
          <a:p>
            <a:endParaRPr lang="en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A99B0E-E526-3A42-9B5B-E2C5459E9831}"/>
              </a:ext>
            </a:extLst>
          </p:cNvPr>
          <p:cNvSpPr txBox="1"/>
          <p:nvPr/>
        </p:nvSpPr>
        <p:spPr>
          <a:xfrm>
            <a:off x="158578" y="6344622"/>
            <a:ext cx="62024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Boughton, C.K.,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Hovorka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R. New closed-loop insulin systems. </a:t>
            </a:r>
            <a:r>
              <a:rPr lang="en-US" sz="10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Diabetologia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1007–1015 (2021). https://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/10.1007/s00125-021-05391-w</a:t>
            </a:r>
          </a:p>
          <a:p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www.elsevier.es</a:t>
            </a: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/es-revista-avances-diabetologia-326-articulo-role-continuous-glucose-monitoring-in-S1134323010620029</a:t>
            </a:r>
          </a:p>
          <a:p>
            <a:endParaRPr lang="en-H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C4A48-077D-D941-86D1-348229254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7" y="4087013"/>
            <a:ext cx="3810000" cy="2057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790F56-E55E-5145-AE1E-80699E07F8AD}"/>
              </a:ext>
            </a:extLst>
          </p:cNvPr>
          <p:cNvSpPr txBox="1"/>
          <p:nvPr/>
        </p:nvSpPr>
        <p:spPr>
          <a:xfrm>
            <a:off x="838200" y="4131437"/>
            <a:ext cx="102339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3F3F3F"/>
                </a:solidFill>
                <a:effectLst/>
                <a:latin typeface="Times" pitchFamily="2" charset="0"/>
              </a:rPr>
              <a:t>MiniMed</a:t>
            </a:r>
            <a:r>
              <a:rPr lang="en-US" sz="2000" dirty="0">
                <a:solidFill>
                  <a:srgbClr val="3F3F3F"/>
                </a:solidFill>
                <a:effectLst/>
                <a:latin typeface="Times" pitchFamily="2" charset="0"/>
              </a:rPr>
              <a:t> Paradigm® </a:t>
            </a:r>
            <a:r>
              <a:rPr lang="en-US" sz="2000" dirty="0" err="1">
                <a:solidFill>
                  <a:srgbClr val="3F3F3F"/>
                </a:solidFill>
                <a:effectLst/>
                <a:latin typeface="Times" pitchFamily="2" charset="0"/>
              </a:rPr>
              <a:t>REAL-Time</a:t>
            </a:r>
            <a:r>
              <a:rPr lang="en-US" dirty="0">
                <a:solidFill>
                  <a:srgbClr val="3F3F3F"/>
                </a:solidFill>
                <a:effectLst/>
                <a:latin typeface="Times" pitchFamily="2" charset="0"/>
              </a:rPr>
              <a:t>.</a:t>
            </a:r>
          </a:p>
          <a:p>
            <a:endParaRPr lang="en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3F8776-AC84-1343-98F7-7EDD4BE63F50}"/>
              </a:ext>
            </a:extLst>
          </p:cNvPr>
          <p:cNvSpPr txBox="1"/>
          <p:nvPr/>
        </p:nvSpPr>
        <p:spPr>
          <a:xfrm>
            <a:off x="6836898" y="105013"/>
            <a:ext cx="435333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Algoritam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modificira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automatsku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infuziju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inzulina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kroz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pumpu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temelju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vrijednosti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glukoze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(CGM)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optimizira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kontrolu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glukoze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povećavajući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vrijeme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provedeno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cilju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(3,9-10,0mmol/L).                       </a:t>
            </a:r>
            <a:r>
              <a:rPr lang="en-U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Izazovi</a:t>
            </a:r>
            <a:r>
              <a:rPr lang="en-U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odnose</a:t>
            </a:r>
            <a:r>
              <a:rPr lang="en-U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apsorpciju</a:t>
            </a:r>
            <a:r>
              <a:rPr lang="en-U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inzulina</a:t>
            </a:r>
            <a:r>
              <a:rPr lang="en-U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koju</a:t>
            </a:r>
            <a:r>
              <a:rPr lang="en-U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treba</a:t>
            </a:r>
            <a:r>
              <a:rPr lang="en-U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ubrzati</a:t>
            </a:r>
            <a:r>
              <a:rPr lang="en-U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točnost</a:t>
            </a:r>
            <a:r>
              <a:rPr lang="en-U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CGM-a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potrebu</a:t>
            </a:r>
            <a:r>
              <a:rPr lang="en-US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kalibracijom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</a:rPr>
              <a:t>P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otpuna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kontrola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zatvorene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petlje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</a:rPr>
              <a:t>k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oja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minimalizira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čovjekovu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intervenciju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mogla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bi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potpuno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automatizirati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terapiju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inzulinom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75081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3863-FCE6-C841-A7FC-47ECEA3D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Idealne krivulje inzulina za CSII s inzulinom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46F39-2E5A-0A47-BF42-F787A21B8B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78F66-9773-884C-BD3D-002D3EB574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dirty="0"/>
            </a:b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bazalni inzulin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– ovisno o potrebama                                      manje od 00-4h (fenomen pred zoru) više od 4-8 h (fenomen zore).                             ostatak dana – sredina druge dvije</a:t>
            </a: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prandijalnu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dozu moderne pumpe izračunavaju na temelju glukoze u krvi i  količine ugljikohidrata.                                            - izračunavaju koliko je prethodnog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prandijalnog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inzulina još uvijek aktivno i   predlažu dozu koju pacijent može aktivirati ili poništiti</a:t>
            </a:r>
            <a:endParaRPr lang="en-HR" dirty="0"/>
          </a:p>
        </p:txBody>
      </p:sp>
      <p:pic>
        <p:nvPicPr>
          <p:cNvPr id="4097" name="Picture 1" descr="Figure 16. . Idealized insulin curves for CSII with either insulin lispro, insulin aspart, or insulin glulisine.">
            <a:extLst>
              <a:ext uri="{FF2B5EF4-FFF2-40B4-BE49-F238E27FC236}">
                <a16:creationId xmlns:a16="http://schemas.microsoft.com/office/drawing/2014/main" id="{858C54D0-F5FE-E148-B922-436C1E2D2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51816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12918C8-C823-6E4B-A123-31899DA33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33817"/>
            <a:ext cx="86562" cy="92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04723" rIns="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HR" altLang="en-HR" sz="1200" b="1" i="0" u="none" strike="noStrike" cap="none" normalizeH="0" baseline="0" dirty="0">
                <a:ln>
                  <a:noFill/>
                </a:ln>
                <a:solidFill>
                  <a:srgbClr val="7241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HR" altLang="en-H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HR" altLang="en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D92CB-959D-5B41-A836-90C39BFAB950}"/>
              </a:ext>
            </a:extLst>
          </p:cNvPr>
          <p:cNvSpPr txBox="1"/>
          <p:nvPr/>
        </p:nvSpPr>
        <p:spPr>
          <a:xfrm>
            <a:off x="429768" y="6259542"/>
            <a:ext cx="11086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Subramanian S, </a:t>
            </a:r>
            <a:r>
              <a:rPr lang="en-US" sz="10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Baidal</a:t>
            </a:r>
            <a:r>
              <a:rPr lang="en-US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D. The Management of Type 1 Diabetes. [Updated 2021 May 22]. In: Feingold KR, </a:t>
            </a:r>
            <a:r>
              <a:rPr lang="en-US" sz="10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Anawalt</a:t>
            </a:r>
            <a:r>
              <a:rPr lang="en-US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B, Blackman MR, et al., editors. </a:t>
            </a:r>
            <a:r>
              <a:rPr lang="en-US" sz="10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Endotext</a:t>
            </a:r>
            <a:r>
              <a:rPr lang="en-US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[Internet]. South Dartmouth (MA): </a:t>
            </a:r>
            <a:r>
              <a:rPr lang="en-US" sz="10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MDText.com</a:t>
            </a:r>
            <a:r>
              <a:rPr lang="en-US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Inc.; 2000-. Available from: https://</a:t>
            </a:r>
            <a:r>
              <a:rPr lang="en-US" sz="10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www.ncbi.nlm.nih.gov</a:t>
            </a:r>
            <a:r>
              <a:rPr lang="en-US" sz="1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/books/NBK279114/</a:t>
            </a:r>
            <a:endParaRPr lang="en-H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6390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393" name="Rectangle 16392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CBE9536E-FE4D-3541-9656-5B4492203A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" b="1"/>
          <a:stretch/>
        </p:blipFill>
        <p:spPr bwMode="auto">
          <a:xfrm>
            <a:off x="20" y="10"/>
            <a:ext cx="12191980" cy="68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660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D5A29D-8A16-3247-A5C3-401265872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14-dnevno DEXCOM CGM izvješće o pregledu</a:t>
            </a:r>
            <a:endParaRPr lang="en-HR" dirty="0"/>
          </a:p>
        </p:txBody>
      </p:sp>
      <p:pic>
        <p:nvPicPr>
          <p:cNvPr id="6" name="Content Placeholder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E464CAC-CA2C-1641-A1CA-0CA4572DC6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27282"/>
            <a:ext cx="5181600" cy="3748024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DD12B9-E3DF-1D41-A22F-885E427672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dirty="0" err="1"/>
              <a:t>kprikazuje</a:t>
            </a:r>
            <a:r>
              <a:rPr lang="hr-HR" dirty="0"/>
              <a:t> podatke senzora glukoze u razdoblju od 24 sata uključujući srednju vrijednost (točkasta linija), standardnu ​​devijaciju, pokazatelj upravljanja glukozom, </a:t>
            </a:r>
            <a:r>
              <a:rPr lang="hr-HR" dirty="0" err="1"/>
              <a:t>interkvartilni</a:t>
            </a:r>
            <a:r>
              <a:rPr lang="hr-HR" dirty="0"/>
              <a:t> raspon (sive trake), gornji i donji prag glukoze (narančaste i crvene linije, koje postavlja korisnik), postotak vremena u rasponu, korištenje senzora, glavni uzorci i prosječne dnevne kalibracije.</a:t>
            </a:r>
            <a:endParaRPr lang="en-H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CBDBA5-8E7E-6949-91A1-5D843A71F445}"/>
              </a:ext>
            </a:extLst>
          </p:cNvPr>
          <p:cNvSpPr txBox="1"/>
          <p:nvPr/>
        </p:nvSpPr>
        <p:spPr>
          <a:xfrm>
            <a:off x="238539" y="6176963"/>
            <a:ext cx="1195346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Subramanian S, </a:t>
            </a:r>
            <a:r>
              <a:rPr lang="en-US" sz="10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Baidal</a:t>
            </a:r>
            <a:r>
              <a:rPr lang="en-US" sz="10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D. The Management of Type 1 Diabetes. [Updated 2021 May 22]. In: Feingold KR, </a:t>
            </a:r>
            <a:r>
              <a:rPr lang="en-US" sz="10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Anawalt</a:t>
            </a:r>
            <a:r>
              <a:rPr lang="en-US" sz="10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B, Blackman MR, et al., editors. </a:t>
            </a:r>
            <a:r>
              <a:rPr lang="en-US" sz="10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Endotext</a:t>
            </a:r>
            <a:r>
              <a:rPr lang="en-US" sz="10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[Internet]. South Dartmouth (MA): </a:t>
            </a:r>
            <a:r>
              <a:rPr lang="en-US" sz="10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MDText.com</a:t>
            </a:r>
            <a:r>
              <a:rPr lang="en-US" sz="10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Inc.; 2000-. Available from: https://</a:t>
            </a:r>
            <a:r>
              <a:rPr lang="en-US" sz="10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www.ncbi.nlm.nih.gov</a:t>
            </a:r>
            <a:r>
              <a:rPr lang="en-US" sz="10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/books/NBK279114/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375237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A8A9D-1920-5947-A457-D8DFC8EB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6" name="Content Placeholder 5" descr="A graph showing different colored lines&#10;&#10;Description automatically generated">
            <a:extLst>
              <a:ext uri="{FF2B5EF4-FFF2-40B4-BE49-F238E27FC236}">
                <a16:creationId xmlns:a16="http://schemas.microsoft.com/office/drawing/2014/main" id="{46E51B90-CC8D-6441-8B91-6E54C06A46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1244" y="1621337"/>
            <a:ext cx="5181600" cy="212445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9921C-3F52-0440-A82E-E8176C4B34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br>
              <a:rPr lang="en-HR" dirty="0">
                <a:effectLst/>
                <a:latin typeface="Times New Roman" panose="02020603050405020304" pitchFamily="18" charset="0"/>
              </a:rPr>
            </a:br>
            <a:endParaRPr lang="en-HR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HR" dirty="0">
                <a:effectLst/>
                <a:latin typeface="Times New Roman" panose="02020603050405020304" pitchFamily="18" charset="0"/>
              </a:rPr>
            </a:br>
            <a:endParaRPr lang="en-HR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HR" dirty="0">
                <a:effectLst/>
                <a:latin typeface="Times New Roman" panose="02020603050405020304" pitchFamily="18" charset="0"/>
              </a:rPr>
            </a:br>
            <a:endParaRPr lang="en-HR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237D8-DC9D-F945-A00A-B9AD4B3DE1F8}"/>
              </a:ext>
            </a:extLst>
          </p:cNvPr>
          <p:cNvSpPr txBox="1"/>
          <p:nvPr/>
        </p:nvSpPr>
        <p:spPr>
          <a:xfrm>
            <a:off x="675861" y="4174435"/>
            <a:ext cx="5181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7-dnevno DEXCOM CGM </a:t>
            </a:r>
            <a:r>
              <a:rPr lang="hr-HR" sz="2800" dirty="0" err="1">
                <a:latin typeface="Arial" panose="020B0604020202020204" pitchFamily="34" charset="0"/>
                <a:cs typeface="Arial" panose="020B0604020202020204" pitchFamily="34" charset="0"/>
              </a:rPr>
              <a:t>preklapajuće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 izvješće koje prikazuje dnevne profile koji omogućuju prepoznavanje trendova i obrazaca.</a:t>
            </a:r>
            <a:endParaRPr lang="en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dirty="0"/>
          </a:p>
        </p:txBody>
      </p:sp>
      <p:pic>
        <p:nvPicPr>
          <p:cNvPr id="9" name="Picture 8" descr="A close-up of a chart&#10;&#10;Description automatically generated">
            <a:extLst>
              <a:ext uri="{FF2B5EF4-FFF2-40B4-BE49-F238E27FC236}">
                <a16:creationId xmlns:a16="http://schemas.microsoft.com/office/drawing/2014/main" id="{3B07ADD9-B643-D341-AC8C-F4FF95545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050" y="792163"/>
            <a:ext cx="4635500" cy="538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41E53A-4539-B349-82A1-D121AC117729}"/>
              </a:ext>
            </a:extLst>
          </p:cNvPr>
          <p:cNvSpPr txBox="1"/>
          <p:nvPr/>
        </p:nvSpPr>
        <p:spPr>
          <a:xfrm>
            <a:off x="5522844" y="56755"/>
            <a:ext cx="78016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r>
              <a:rPr lang="en-US" sz="2800" b="0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Uzorak</a:t>
            </a:r>
            <a:r>
              <a:rPr lang="en-US" sz="28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ambulantnog</a:t>
            </a:r>
            <a:r>
              <a:rPr lang="en-US" sz="28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profila</a:t>
            </a:r>
            <a:r>
              <a:rPr lang="en-US" sz="28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glukoze</a:t>
            </a:r>
            <a:r>
              <a:rPr lang="en-US" sz="28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(AGP).</a:t>
            </a:r>
            <a:endParaRPr lang="en-HR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5ABB3D-CD52-5B49-A65D-1B70BF0FF221}"/>
              </a:ext>
            </a:extLst>
          </p:cNvPr>
          <p:cNvSpPr txBox="1"/>
          <p:nvPr/>
        </p:nvSpPr>
        <p:spPr>
          <a:xfrm>
            <a:off x="178904" y="6480313"/>
            <a:ext cx="118474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Inc.; 2000-. Available from: https://</a:t>
            </a:r>
            <a:r>
              <a:rPr lang="en-US" sz="10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www.ncbi.nlm.nih.gov</a:t>
            </a:r>
            <a:r>
              <a:rPr lang="en-US" sz="10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/books/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NBK279114/Subramanian S, </a:t>
            </a:r>
            <a:r>
              <a:rPr lang="en-US" sz="1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Baidal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 The Management of Type 1 Diabetes. [Updated 2021 May 22]. In: Feingold KR, </a:t>
            </a:r>
            <a:r>
              <a:rPr lang="en-US" sz="1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Anawalt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Blackman MR, et al., editors. </a:t>
            </a:r>
            <a:r>
              <a:rPr lang="en-US" sz="1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Endotext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[Internet]. South Dartmouth (MA): </a:t>
            </a:r>
            <a:r>
              <a:rPr lang="en-US" sz="1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MDText.com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1000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74748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427B-20E0-C14A-9ACD-CECF77F9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4000" dirty="0">
                <a:latin typeface="Arial" panose="020B0604020202020204" pitchFamily="34" charset="0"/>
                <a:cs typeface="Arial" panose="020B0604020202020204" pitchFamily="34" charset="0"/>
              </a:rPr>
              <a:t>GLUKAGON- lijek za tešku hipoglikemiju- primjenjuje druga osoba</a:t>
            </a:r>
          </a:p>
        </p:txBody>
      </p:sp>
      <p:pic>
        <p:nvPicPr>
          <p:cNvPr id="14338" name="Picture 2">
            <a:hlinkClick r:id="rId2"/>
            <a:extLst>
              <a:ext uri="{FF2B5EF4-FFF2-40B4-BE49-F238E27FC236}">
                <a16:creationId xmlns:a16="http://schemas.microsoft.com/office/drawing/2014/main" id="{4C7FE4E3-457A-6947-A6CD-ECCA293952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94" y="1690688"/>
            <a:ext cx="3733800" cy="29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05EB27E9-4950-8B4B-81B7-5B5CDD169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5661"/>
            <a:ext cx="2798417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B6F045E4-20C5-334B-B32A-50CB3E68E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56" y="1588725"/>
            <a:ext cx="3733798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86C110-841D-6D4B-AED9-CF94593B4051}"/>
              </a:ext>
            </a:extLst>
          </p:cNvPr>
          <p:cNvSpPr txBox="1"/>
          <p:nvPr/>
        </p:nvSpPr>
        <p:spPr>
          <a:xfrm>
            <a:off x="240195" y="4115661"/>
            <a:ext cx="4929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komplicirani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postupak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ubrizgavanja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više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koraka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,                                       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                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     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</a:rPr>
              <a:t>potrebna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</a:rPr>
              <a:t>edukacija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</a:rPr>
              <a:t> o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upotrebi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članova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obitelji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prijatelja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ili</a:t>
            </a:r>
            <a:r>
              <a:rPr lang="en-US" sz="24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njegovatelja</a:t>
            </a:r>
            <a:endParaRPr lang="en-HR" sz="24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4AD676-F35F-394B-86E1-3FA92FC8A50E}"/>
              </a:ext>
            </a:extLst>
          </p:cNvPr>
          <p:cNvSpPr txBox="1"/>
          <p:nvPr/>
        </p:nvSpPr>
        <p:spPr>
          <a:xfrm>
            <a:off x="556591" y="1690688"/>
            <a:ext cx="4248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2000" b="1" dirty="0">
                <a:latin typeface="Arial" panose="020B0604020202020204" pitchFamily="34" charset="0"/>
                <a:cs typeface="Arial" panose="020B0604020202020204" pitchFamily="34" charset="0"/>
              </a:rPr>
              <a:t>GLUCAGEN HYPOKIT SET (1998)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8F13D-4343-B04C-9963-8A2A0573CB34}"/>
              </a:ext>
            </a:extLst>
          </p:cNvPr>
          <p:cNvSpPr txBox="1"/>
          <p:nvPr/>
        </p:nvSpPr>
        <p:spPr>
          <a:xfrm>
            <a:off x="7772399" y="1588725"/>
            <a:ext cx="3581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400" dirty="0">
                <a:latin typeface="Arial" panose="020B0604020202020204" pitchFamily="34" charset="0"/>
                <a:cs typeface="Arial" panose="020B0604020202020204" pitchFamily="34" charset="0"/>
              </a:rPr>
              <a:t>Baqsimi- glukagon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HR" sz="2400" dirty="0">
                <a:latin typeface="Arial" panose="020B0604020202020204" pitchFamily="34" charset="0"/>
                <a:cs typeface="Arial" panose="020B0604020202020204" pitchFamily="34" charset="0"/>
              </a:rPr>
              <a:t> spreju, 2019.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osobe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od 4 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godina</a:t>
            </a:r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49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64" name="Rectangle 27663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78E77-9CC4-B148-ACA9-9AB5F555E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HR" sz="4000" dirty="0">
                <a:latin typeface="Arial" panose="020B0604020202020204" pitchFamily="34" charset="0"/>
                <a:cs typeface="Arial" panose="020B0604020202020204" pitchFamily="34" charset="0"/>
              </a:rPr>
              <a:t>PREVENCIJA DMT1?</a:t>
            </a:r>
          </a:p>
        </p:txBody>
      </p:sp>
      <p:sp>
        <p:nvSpPr>
          <p:cNvPr id="27666" name="Rectangle 27665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68" name="Rectangle 27667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D2041-322D-B44B-B9B6-0516AD6D0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70" y="3355848"/>
            <a:ext cx="6244957" cy="2825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Teplizumab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- usporava progresiju;                                    humanizirano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monoklonsko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protutijelo               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Indiciran je za odgađanje pojave DM tipa u dobi od 8 godina ili više;</a:t>
            </a:r>
          </a:p>
          <a:p>
            <a:pPr marL="0" indent="0">
              <a:buNone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Odobren 2022.</a:t>
            </a:r>
          </a:p>
          <a:p>
            <a:pPr marL="0" indent="0">
              <a:buNone/>
            </a:pPr>
            <a:endParaRPr lang="en-HR" sz="2200" b="1" dirty="0"/>
          </a:p>
        </p:txBody>
      </p:sp>
      <p:pic>
        <p:nvPicPr>
          <p:cNvPr id="27659" name="Picture 11">
            <a:extLst>
              <a:ext uri="{FF2B5EF4-FFF2-40B4-BE49-F238E27FC236}">
                <a16:creationId xmlns:a16="http://schemas.microsoft.com/office/drawing/2014/main" id="{D28BD1FF-0383-0345-92BE-755DD7C51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220"/>
          <a:stretch/>
        </p:blipFill>
        <p:spPr bwMode="auto">
          <a:xfrm>
            <a:off x="7684007" y="603504"/>
            <a:ext cx="4050792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2">
            <a:extLst>
              <a:ext uri="{FF2B5EF4-FFF2-40B4-BE49-F238E27FC236}">
                <a16:creationId xmlns:a16="http://schemas.microsoft.com/office/drawing/2014/main" id="{040E8188-7AAA-BE49-AF47-EEF4F9577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HR" altLang="en-H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HR" altLang="en-H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6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5B8D42A-41E8-A84E-911C-35CB566DF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" r="-1" b="12485"/>
          <a:stretch/>
        </p:blipFill>
        <p:spPr bwMode="auto">
          <a:xfrm>
            <a:off x="1325118" y="765874"/>
            <a:ext cx="1013270" cy="12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6D573E-7447-0947-A008-6BC21E40883D}"/>
              </a:ext>
            </a:extLst>
          </p:cNvPr>
          <p:cNvSpPr txBox="1"/>
          <p:nvPr/>
        </p:nvSpPr>
        <p:spPr>
          <a:xfrm>
            <a:off x="328612" y="300038"/>
            <a:ext cx="254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1800" dirty="0"/>
              <a:t>Vuk Vrhovac 1903- 1952</a:t>
            </a:r>
            <a:endParaRPr lang="en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A9D369-5BAB-4147-8041-39E40C13828D}"/>
              </a:ext>
            </a:extLst>
          </p:cNvPr>
          <p:cNvSpPr txBox="1"/>
          <p:nvPr/>
        </p:nvSpPr>
        <p:spPr>
          <a:xfrm>
            <a:off x="170688" y="2136339"/>
            <a:ext cx="23042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</a:t>
            </a:r>
            <a:r>
              <a:rPr lang="en-HR" dirty="0"/>
              <a:t>ionir dijabetologije, od 1927. </a:t>
            </a:r>
          </a:p>
          <a:p>
            <a:r>
              <a:rPr lang="en-US" dirty="0"/>
              <a:t>1940. p</a:t>
            </a:r>
            <a:r>
              <a:rPr lang="en-HR" dirty="0"/>
              <a:t>rvo savjetovalište za osobe s dijabetesom</a:t>
            </a:r>
          </a:p>
          <a:p>
            <a:r>
              <a:rPr lang="en-HR" dirty="0"/>
              <a:t>1935. </a:t>
            </a:r>
            <a:r>
              <a:rPr lang="en-US" dirty="0" err="1"/>
              <a:t>pokrenuo</a:t>
            </a:r>
            <a:r>
              <a:rPr lang="en-US" dirty="0"/>
              <a:t> p</a:t>
            </a:r>
            <a:r>
              <a:rPr lang="en-HR" dirty="0"/>
              <a:t>roizvodnju inzulina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9352D-F3F2-1C47-B0AE-4FEA5005BDE3}"/>
              </a:ext>
            </a:extLst>
          </p:cNvPr>
          <p:cNvSpPr txBox="1"/>
          <p:nvPr/>
        </p:nvSpPr>
        <p:spPr>
          <a:xfrm>
            <a:off x="328612" y="5812851"/>
            <a:ext cx="47099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upload.wikimedia.org</a:t>
            </a:r>
            <a:r>
              <a:rPr lang="en-US" sz="900" dirty="0"/>
              <a:t>/</a:t>
            </a:r>
            <a:r>
              <a:rPr lang="en-US" sz="900" dirty="0" err="1"/>
              <a:t>wikipedia</a:t>
            </a:r>
            <a:r>
              <a:rPr lang="en-US" sz="900" dirty="0"/>
              <a:t>/commons/d/d0/</a:t>
            </a:r>
            <a:r>
              <a:rPr lang="en-US" sz="900" dirty="0" err="1"/>
              <a:t>Secerna_Bolest_i_njezino_lijecenje.jpg</a:t>
            </a:r>
            <a:endParaRPr lang="en-HR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3E158-30AA-4E40-B52B-2724EF079FF9}"/>
              </a:ext>
            </a:extLst>
          </p:cNvPr>
          <p:cNvSpPr txBox="1"/>
          <p:nvPr/>
        </p:nvSpPr>
        <p:spPr>
          <a:xfrm>
            <a:off x="328612" y="6043683"/>
            <a:ext cx="4811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upload.wikimedia.org</a:t>
            </a:r>
            <a:r>
              <a:rPr lang="en-US" sz="900" dirty="0"/>
              <a:t>/</a:t>
            </a:r>
            <a:r>
              <a:rPr lang="en-US" sz="900" dirty="0" err="1"/>
              <a:t>wikipedia</a:t>
            </a:r>
            <a:r>
              <a:rPr lang="en-US" sz="900" dirty="0"/>
              <a:t>/commons/d/d0/</a:t>
            </a:r>
            <a:r>
              <a:rPr lang="en-US" sz="900" dirty="0" err="1"/>
              <a:t>Secerna_Bolest_i_njezino_lijecenje.jpg</a:t>
            </a:r>
            <a:endParaRPr lang="en-HR" sz="900" dirty="0"/>
          </a:p>
        </p:txBody>
      </p:sp>
      <p:pic>
        <p:nvPicPr>
          <p:cNvPr id="10" name="Picture 2" descr="Škrabalo Zdenko">
            <a:extLst>
              <a:ext uri="{FF2B5EF4-FFF2-40B4-BE49-F238E27FC236}">
                <a16:creationId xmlns:a16="http://schemas.microsoft.com/office/drawing/2014/main" id="{A1EE6580-B450-D148-BB48-82DF7BCC7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442" y="765874"/>
            <a:ext cx="1013270" cy="12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C27537-D956-2041-918E-67DA6F8D4504}"/>
              </a:ext>
            </a:extLst>
          </p:cNvPr>
          <p:cNvSpPr txBox="1"/>
          <p:nvPr/>
        </p:nvSpPr>
        <p:spPr>
          <a:xfrm>
            <a:off x="3706368" y="300038"/>
            <a:ext cx="338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u="none" strike="noStrike" dirty="0" err="1">
                <a:effectLst/>
                <a:latin typeface="Arial" panose="020B0604020202020204" pitchFamily="34" charset="0"/>
              </a:rPr>
              <a:t>Zdenko</a:t>
            </a:r>
            <a:r>
              <a:rPr lang="en-US" sz="18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800" i="0" u="none" strike="noStrike" dirty="0" err="1">
                <a:effectLst/>
                <a:latin typeface="Arial" panose="020B0604020202020204" pitchFamily="34" charset="0"/>
              </a:rPr>
              <a:t>Škrabalo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i="0" u="none" strike="noStrike" dirty="0">
                <a:effectLst/>
                <a:latin typeface="Arial" panose="020B0604020202020204" pitchFamily="34" charset="0"/>
                <a:hlinkClick r:id="rId4" tooltip="1929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1929</a:t>
            </a:r>
            <a:r>
              <a:rPr lang="en-US" sz="1800" i="0" u="none" strike="noStrike" dirty="0">
                <a:effectLst/>
                <a:latin typeface="Arial" panose="020B0604020202020204" pitchFamily="34" charset="0"/>
              </a:rPr>
              <a:t> - </a:t>
            </a:r>
            <a:r>
              <a:rPr lang="en-US" sz="1800" i="0" u="none" strike="noStrike" dirty="0">
                <a:effectLst/>
                <a:latin typeface="Arial" panose="020B0604020202020204" pitchFamily="34" charset="0"/>
                <a:hlinkClick r:id="rId5" tooltip="2014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2014</a:t>
            </a:r>
            <a:endParaRPr lang="en-H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197E34-FEAF-B64F-99A4-CBB3F1723456}"/>
              </a:ext>
            </a:extLst>
          </p:cNvPr>
          <p:cNvSpPr txBox="1"/>
          <p:nvPr/>
        </p:nvSpPr>
        <p:spPr>
          <a:xfrm>
            <a:off x="3474720" y="2340864"/>
            <a:ext cx="40721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                                                                                u</a:t>
            </a:r>
            <a:r>
              <a:rPr lang="en-HR" dirty="0"/>
              <a:t>temeljitelj Sveučilišnu klinike Vuk Vrhovac</a:t>
            </a:r>
          </a:p>
          <a:p>
            <a:r>
              <a:rPr lang="en-HR" dirty="0"/>
              <a:t>( suradna ustanova SZO )</a:t>
            </a:r>
          </a:p>
          <a:p>
            <a:r>
              <a:rPr lang="en-US" dirty="0"/>
              <a:t>U</a:t>
            </a:r>
            <a:r>
              <a:rPr lang="en-HR" dirty="0"/>
              <a:t>temeljitelj “Hrvatskog modela” skrbi o š.b. ( svjetski priznat model)</a:t>
            </a:r>
          </a:p>
          <a:p>
            <a:r>
              <a:rPr lang="en-HR" dirty="0"/>
              <a:t> </a:t>
            </a:r>
          </a:p>
        </p:txBody>
      </p:sp>
      <p:pic>
        <p:nvPicPr>
          <p:cNvPr id="3074" name="Picture 2" descr="inline image">
            <a:extLst>
              <a:ext uri="{FF2B5EF4-FFF2-40B4-BE49-F238E27FC236}">
                <a16:creationId xmlns:a16="http://schemas.microsoft.com/office/drawing/2014/main" id="{3CF40C98-D747-D342-BA76-39AC5B610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986" y="720397"/>
            <a:ext cx="1013270" cy="12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7D7044-981E-5C4D-A4F9-11ABB7781A29}"/>
              </a:ext>
            </a:extLst>
          </p:cNvPr>
          <p:cNvSpPr txBox="1"/>
          <p:nvPr/>
        </p:nvSpPr>
        <p:spPr>
          <a:xfrm>
            <a:off x="7943617" y="300038"/>
            <a:ext cx="308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dirty="0"/>
              <a:t>Božidar Vrhovac 1936-2009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82418C-D529-5F41-9AA4-32357DF07509}"/>
              </a:ext>
            </a:extLst>
          </p:cNvPr>
          <p:cNvSpPr txBox="1"/>
          <p:nvPr/>
        </p:nvSpPr>
        <p:spPr>
          <a:xfrm>
            <a:off x="8077200" y="2754086"/>
            <a:ext cx="3944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Zagrebu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 </a:t>
            </a:r>
            <a:r>
              <a:rPr lang="en-US" b="0" i="0" u="none" strike="noStrike" dirty="0">
                <a:solidFill>
                  <a:srgbClr val="795CB2"/>
                </a:solidFill>
                <a:effectLst/>
                <a:latin typeface="Arial" panose="020B0604020202020204" pitchFamily="34" charset="0"/>
                <a:hlinkClick r:id="rId7" tooltip="1973."/>
              </a:rPr>
              <a:t>1973.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osnovao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Odjel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(od </a:t>
            </a:r>
            <a:r>
              <a:rPr lang="en-US" b="0" i="0" u="none" strike="noStrike" dirty="0">
                <a:solidFill>
                  <a:srgbClr val="795CB2"/>
                </a:solidFill>
                <a:effectLst/>
                <a:latin typeface="Arial" panose="020B0604020202020204" pitchFamily="34" charset="0"/>
                <a:hlinkClick r:id="rId8" tooltip="1978."/>
              </a:rPr>
              <a:t>1978.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Zavod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za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kliničku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795CB2"/>
                </a:solidFill>
                <a:effectLst/>
                <a:latin typeface="Arial" panose="020B0604020202020204" pitchFamily="34" charset="0"/>
                <a:hlinkClick r:id="rId9" tooltip="Farmakologija"/>
              </a:rPr>
              <a:t>farmakologiju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            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utemeljitelj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struke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u="none" strike="noStrike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državi</a:t>
            </a:r>
            <a:r>
              <a:rPr lang="en-US" b="0" i="0" u="none" strike="noStrike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H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A803D-3B7B-0E47-BD56-B2FC728D65B8}"/>
              </a:ext>
            </a:extLst>
          </p:cNvPr>
          <p:cNvSpPr txBox="1"/>
          <p:nvPr/>
        </p:nvSpPr>
        <p:spPr>
          <a:xfrm>
            <a:off x="328612" y="6311741"/>
            <a:ext cx="26196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hr.wikipedia.org</a:t>
            </a:r>
            <a:r>
              <a:rPr lang="en-US" sz="1000" dirty="0"/>
              <a:t>/wiki/</a:t>
            </a:r>
            <a:r>
              <a:rPr lang="en-US" sz="1000" dirty="0" err="1"/>
              <a:t>Božidar_Vrhovac</a:t>
            </a:r>
            <a:endParaRPr lang="en-HR" sz="1000" dirty="0"/>
          </a:p>
        </p:txBody>
      </p:sp>
    </p:spTree>
    <p:extLst>
      <p:ext uri="{BB962C8B-B14F-4D97-AF65-F5344CB8AC3E}">
        <p14:creationId xmlns:p14="http://schemas.microsoft.com/office/powerpoint/2010/main" val="50783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3" name="Rectangle 2663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5FB16D-B7CE-9E4A-A944-D296948E2964}"/>
              </a:ext>
            </a:extLst>
          </p:cNvPr>
          <p:cNvSpPr txBox="1"/>
          <p:nvPr/>
        </p:nvSpPr>
        <p:spPr>
          <a:xfrm>
            <a:off x="171450" y="639193"/>
            <a:ext cx="4357688" cy="378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+mj-lt"/>
                <a:ea typeface="+mj-ea"/>
                <a:cs typeface="+mj-cs"/>
              </a:rPr>
              <a:t>NOVOSTI U LIJEČENJU 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DMT 2</a:t>
            </a:r>
          </a:p>
        </p:txBody>
      </p:sp>
      <p:sp>
        <p:nvSpPr>
          <p:cNvPr id="2663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DC30D072-1D90-3847-A7DA-3F6FF0A45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10412"/>
            <a:ext cx="7214616" cy="48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5818E8-29C7-7643-97FD-D95C1A936825}"/>
              </a:ext>
            </a:extLst>
          </p:cNvPr>
          <p:cNvSpPr txBox="1"/>
          <p:nvPr/>
        </p:nvSpPr>
        <p:spPr>
          <a:xfrm>
            <a:off x="3046810" y="3070116"/>
            <a:ext cx="609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br>
              <a:rPr lang="en-HR" dirty="0">
                <a:solidFill>
                  <a:srgbClr val="1A1A1A"/>
                </a:solidFill>
                <a:effectLst/>
                <a:latin typeface="Helvetica" pitchFamily="2" charset="0"/>
              </a:rPr>
            </a:br>
            <a:endParaRPr lang="en-HR">
              <a:solidFill>
                <a:srgbClr val="1A1A1A"/>
              </a:solidFill>
              <a:effectLst/>
              <a:latin typeface="Helvetica" pitchFamily="2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B3A1CC8-F90F-3B4F-97A7-9F09384BC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13" y="830928"/>
            <a:ext cx="880566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HR" altLang="en-HR" sz="1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en-HR" altLang="en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07E2B-BE18-AD40-BA4A-6E35FCE56F99}"/>
              </a:ext>
            </a:extLst>
          </p:cNvPr>
          <p:cNvSpPr txBox="1"/>
          <p:nvPr/>
        </p:nvSpPr>
        <p:spPr>
          <a:xfrm>
            <a:off x="7370576" y="5847588"/>
            <a:ext cx="21259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diatribe.org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/type-2-diabetes</a:t>
            </a:r>
            <a:endParaRPr lang="en-H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84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26485-4E5B-9E4C-ACF2-249E09F7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Patofiziologija</a:t>
            </a:r>
            <a:r>
              <a:rPr lang="en-US" sz="40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DMT2</a:t>
            </a:r>
            <a:b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51368-2684-DE4A-832E-7BD05E2A3B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HR" dirty="0">
              <a:effectLst/>
              <a:latin typeface="Helvetica" pitchFamily="2" charset="0"/>
            </a:endParaRPr>
          </a:p>
          <a:p>
            <a:pPr marL="0" indent="0">
              <a:buNone/>
            </a:pPr>
            <a:br>
              <a:rPr lang="en-HR" dirty="0">
                <a:effectLst/>
                <a:latin typeface="Helvetica" pitchFamily="2" charset="0"/>
              </a:rPr>
            </a:br>
            <a:endParaRPr lang="en-HR" dirty="0">
              <a:effectLst/>
              <a:latin typeface="Helvetica" pitchFamily="2" charset="0"/>
            </a:endParaRPr>
          </a:p>
          <a:p>
            <a:pPr marL="0" indent="0">
              <a:buNone/>
            </a:pPr>
            <a:br>
              <a:rPr lang="en-HR" dirty="0">
                <a:effectLst/>
                <a:latin typeface="Helvetica" pitchFamily="2" charset="0"/>
              </a:rPr>
            </a:br>
            <a:endParaRPr lang="en-HR" dirty="0">
              <a:effectLst/>
              <a:latin typeface="Helvetica" pitchFamily="2" charset="0"/>
            </a:endParaRPr>
          </a:p>
          <a:p>
            <a:pPr marL="0" indent="0">
              <a:buNone/>
            </a:pPr>
            <a:br>
              <a:rPr lang="en-HR" dirty="0">
                <a:effectLst/>
                <a:latin typeface="Helvetica" pitchFamily="2" charset="0"/>
              </a:rPr>
            </a:br>
            <a:endParaRPr lang="en-HR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H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017A68-BC75-B342-996D-607EEFFCB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5800" y="1825625"/>
            <a:ext cx="642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Glavne abnormalnosti                                - zatajenje beta stanica i                          - periferna inzulinska rezistencija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757177-E973-0C48-91CB-80FB5A88F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927600" cy="4762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72C85A-AE1E-B445-91F1-E5B67B858003}"/>
              </a:ext>
            </a:extLst>
          </p:cNvPr>
          <p:cNvSpPr txBox="1"/>
          <p:nvPr/>
        </p:nvSpPr>
        <p:spPr>
          <a:xfrm>
            <a:off x="222422" y="6492875"/>
            <a:ext cx="3645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emedicine.medscape.com</a:t>
            </a: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/article/117853-overview#a3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7143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76EE3E-A31B-8C48-91D9-ECCC9295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F01FF-0299-284C-9E0E-77E4CC3BA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effectLst/>
                <a:latin typeface="Times" pitchFamily="2" charset="0"/>
              </a:rPr>
              <a:t>Hiperglikemija</a:t>
            </a:r>
            <a:r>
              <a:rPr lang="en-US" b="1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" pitchFamily="2" charset="0"/>
              </a:rPr>
              <a:t>rezultat</a:t>
            </a:r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: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" pitchFamily="2" charset="0"/>
              </a:rPr>
              <a:t>inzulinske</a:t>
            </a:r>
            <a:r>
              <a:rPr lang="en-US" b="1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" pitchFamily="2" charset="0"/>
              </a:rPr>
              <a:t>rezistencije</a:t>
            </a:r>
            <a:endParaRPr lang="en-US" b="1" dirty="0">
              <a:solidFill>
                <a:srgbClr val="000000"/>
              </a:solidFill>
              <a:effectLst/>
              <a:latin typeface="Times" pitchFamily="2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000000"/>
                </a:solidFill>
                <a:latin typeface="Times" pitchFamily="2" charset="0"/>
              </a:rPr>
              <a:t>povećanog</a:t>
            </a:r>
            <a:r>
              <a:rPr lang="en-US" b="1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" pitchFamily="2" charset="0"/>
              </a:rPr>
              <a:t>oslobađanje</a:t>
            </a:r>
            <a:r>
              <a:rPr lang="en-US" b="1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" pitchFamily="2" charset="0"/>
              </a:rPr>
              <a:t>glukoze</a:t>
            </a:r>
            <a:r>
              <a:rPr lang="en-US" b="1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" pitchFamily="2" charset="0"/>
              </a:rPr>
              <a:t>iz</a:t>
            </a:r>
            <a:r>
              <a:rPr lang="en-US" b="1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" pitchFamily="2" charset="0"/>
              </a:rPr>
              <a:t>jetre</a:t>
            </a:r>
            <a:r>
              <a:rPr lang="en-US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" pitchFamily="2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" pitchFamily="2" charset="0"/>
              </a:rPr>
              <a:t>oštećene</a:t>
            </a:r>
            <a:r>
              <a:rPr lang="en-US" b="1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" pitchFamily="2" charset="0"/>
              </a:rPr>
              <a:t>sekretorna</a:t>
            </a:r>
            <a:r>
              <a:rPr lang="en-US" b="1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" pitchFamily="2" charset="0"/>
              </a:rPr>
              <a:t>funkcija</a:t>
            </a:r>
            <a:r>
              <a:rPr lang="en-US" b="1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el-GR" b="1" dirty="0">
                <a:solidFill>
                  <a:srgbClr val="000000"/>
                </a:solidFill>
                <a:effectLst/>
                <a:latin typeface="Times" pitchFamily="2" charset="0"/>
              </a:rPr>
              <a:t>β-</a:t>
            </a:r>
            <a:r>
              <a:rPr lang="en-US" b="1" dirty="0" err="1">
                <a:solidFill>
                  <a:srgbClr val="000000"/>
                </a:solidFill>
                <a:effectLst/>
                <a:latin typeface="Times" pitchFamily="2" charset="0"/>
              </a:rPr>
              <a:t>stanica</a:t>
            </a:r>
            <a:r>
              <a:rPr lang="en-US" b="1" dirty="0">
                <a:solidFill>
                  <a:srgbClr val="000000"/>
                </a:solidFill>
                <a:effectLst/>
                <a:latin typeface="Times" pitchFamily="2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" pitchFamily="2" charset="0"/>
              </a:rPr>
              <a:t>gušterače</a:t>
            </a:r>
            <a:endParaRPr lang="en-US" b="1" dirty="0">
              <a:solidFill>
                <a:srgbClr val="000000"/>
              </a:solidFill>
              <a:effectLst/>
              <a:latin typeface="Times" pitchFamily="2" charset="0"/>
            </a:endParaRPr>
          </a:p>
          <a:p>
            <a:pPr marL="0" indent="0">
              <a:buNone/>
            </a:pPr>
            <a:r>
              <a:rPr lang="hr-HR" dirty="0"/>
              <a:t>periferna inzulinska rezistencija, poremećena regulacija jetrene proizvodnje glukoze i opadanje funkcije β-stanica, što na kraju dovodi do zatajenja β-stanica.</a:t>
            </a:r>
            <a:endParaRPr lang="en-US" b="1" dirty="0">
              <a:solidFill>
                <a:srgbClr val="000000"/>
              </a:solidFill>
              <a:effectLst/>
              <a:latin typeface="Times" pitchFamily="2" charset="0"/>
            </a:endParaRPr>
          </a:p>
          <a:p>
            <a:endParaRPr lang="en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E4C36C-64D3-5042-8C11-DD8D17F9C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A29643-CD12-6C46-8F1A-02F20AE80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1234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89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B3C36-D673-ED44-9502-69057353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Patofiziološki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defekti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u T2DM-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zloslutni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oktet</a:t>
            </a:r>
            <a:b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C9E38-CC63-2C41-B27C-620B68693F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β-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stanice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gušterače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smanjeno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lučenje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inzulina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),</a:t>
            </a:r>
          </a:p>
          <a:p>
            <a:r>
              <a:rPr lang="el-GR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α-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stanice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gušterače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pojačano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lučenje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glukagona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),</a:t>
            </a:r>
          </a:p>
          <a:p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jetra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povećano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izlučivanje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glukoze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iz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jetre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),</a:t>
            </a:r>
          </a:p>
          <a:p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mišići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smanjeni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unos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glukoze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),</a:t>
            </a:r>
          </a:p>
          <a:p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masno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tkivo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pojačana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lipoliza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),</a:t>
            </a:r>
          </a:p>
          <a:p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bubrezi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povećana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ponovna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apsorpcija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glukoze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crijeva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smanjeni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učinak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inkretina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i</a:t>
            </a:r>
            <a:endParaRPr lang="en-US" dirty="0">
              <a:solidFill>
                <a:srgbClr val="18191B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mozak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poremećena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regulacija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apetita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endParaRPr lang="en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F34F5-F85C-4342-AA29-E9EFC12DF2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HR" dirty="0"/>
          </a:p>
        </p:txBody>
      </p:sp>
      <p:pic>
        <p:nvPicPr>
          <p:cNvPr id="6145" name="Picture 1">
            <a:extLst>
              <a:ext uri="{FF2B5EF4-FFF2-40B4-BE49-F238E27FC236}">
                <a16:creationId xmlns:a16="http://schemas.microsoft.com/office/drawing/2014/main" id="{5093E3BF-9297-1344-9CED-E2208B7DF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27906"/>
            <a:ext cx="5334000" cy="558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226CA6C-AF3B-4841-9D17-9D15E46C3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HR" altLang="en-H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HR" altLang="en-H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E6643-3382-CD4B-B4B3-737FE6FEDCA4}"/>
              </a:ext>
            </a:extLst>
          </p:cNvPr>
          <p:cNvSpPr txBox="1"/>
          <p:nvPr/>
        </p:nvSpPr>
        <p:spPr>
          <a:xfrm>
            <a:off x="247135" y="6492875"/>
            <a:ext cx="85122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www.semanticscholar.org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/paper/Pathogenesis-of-type-2-diabetes-mellitus.-DeFronzo/e2f5e8ff054b5ddfd057be8a02602925af4241ca/figure/0</a:t>
            </a:r>
            <a:endParaRPr lang="en-H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54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ell division&#10;&#10;Description automatically generated">
            <a:extLst>
              <a:ext uri="{FF2B5EF4-FFF2-40B4-BE49-F238E27FC236}">
                <a16:creationId xmlns:a16="http://schemas.microsoft.com/office/drawing/2014/main" id="{E6E0A05C-B2F2-B34B-B5D7-7286D7EA5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7650" y="1029885"/>
            <a:ext cx="3542244" cy="479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5EBC9D-83D0-3940-AB5B-B4B4BCB676E7}"/>
              </a:ext>
            </a:extLst>
          </p:cNvPr>
          <p:cNvSpPr txBox="1"/>
          <p:nvPr/>
        </p:nvSpPr>
        <p:spPr>
          <a:xfrm>
            <a:off x="7761768" y="1573619"/>
            <a:ext cx="404230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1.Bigvanidi</a:t>
            </a:r>
          </a:p>
          <a:p>
            <a:r>
              <a:rPr lang="en-US" sz="20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2.Sulfonilureje</a:t>
            </a:r>
          </a:p>
          <a:p>
            <a:r>
              <a:rPr lang="en-US" sz="20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3.Derivati ​​</a:t>
            </a:r>
            <a:r>
              <a:rPr lang="en-US" sz="2000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meglitinida</a:t>
            </a:r>
            <a:endParaRPr lang="en-US" sz="2000" dirty="0">
              <a:solidFill>
                <a:srgbClr val="18191B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I4.nhibitori alfa-</a:t>
            </a:r>
            <a:r>
              <a:rPr lang="en-US" sz="2000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glukozidaze</a:t>
            </a:r>
            <a:endParaRPr lang="en-US" sz="2000" dirty="0">
              <a:solidFill>
                <a:srgbClr val="18191B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5.Tiazolidindioni (TZD)</a:t>
            </a:r>
          </a:p>
          <a:p>
            <a:r>
              <a:rPr lang="en-US" sz="20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6.Agonisti </a:t>
            </a:r>
            <a:r>
              <a:rPr lang="en-US" sz="2000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peptida</a:t>
            </a:r>
            <a:r>
              <a:rPr lang="en-US" sz="20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nalik</a:t>
            </a:r>
            <a:r>
              <a:rPr lang="en-US" sz="20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glukagonu-1 (GLP-1).</a:t>
            </a:r>
          </a:p>
          <a:p>
            <a:r>
              <a:rPr lang="en-US" sz="20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7.Inhibitori </a:t>
            </a:r>
            <a:r>
              <a:rPr lang="en-US" sz="2000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dipeptidil</a:t>
            </a:r>
            <a:r>
              <a:rPr lang="en-US" sz="20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peptidaze</a:t>
            </a:r>
            <a:r>
              <a:rPr lang="en-US" sz="20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IV (DPP-4).</a:t>
            </a:r>
          </a:p>
          <a:p>
            <a:r>
              <a:rPr lang="en-US" sz="2000" dirty="0">
                <a:solidFill>
                  <a:srgbClr val="18191B"/>
                </a:solidFill>
                <a:latin typeface="Arial" panose="020B0604020202020204" pitchFamily="34" charset="0"/>
              </a:rPr>
              <a:t>8.I</a:t>
            </a:r>
            <a:r>
              <a:rPr lang="en-US" sz="20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nhibitori </a:t>
            </a:r>
            <a:r>
              <a:rPr lang="en-US" sz="2000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suprijenosnika</a:t>
            </a:r>
            <a:r>
              <a:rPr lang="en-US" sz="20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natrij-glukoze</a:t>
            </a:r>
            <a:r>
              <a:rPr lang="en-US" sz="20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2 (SGLT-2).</a:t>
            </a:r>
          </a:p>
          <a:p>
            <a:r>
              <a:rPr lang="en-US" sz="20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9.Amilinomimetici</a:t>
            </a:r>
          </a:p>
          <a:p>
            <a:r>
              <a:rPr lang="en-US" sz="20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10.Sekvestranti </a:t>
            </a:r>
            <a:r>
              <a:rPr lang="en-US" sz="2000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žučne</a:t>
            </a:r>
            <a:r>
              <a:rPr lang="en-US" sz="20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kiseline</a:t>
            </a:r>
            <a:endParaRPr lang="en-US" sz="2000" dirty="0">
              <a:solidFill>
                <a:srgbClr val="18191B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11. </a:t>
            </a:r>
            <a:r>
              <a:rPr lang="en-US" sz="2000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Agonisti</a:t>
            </a:r>
            <a:r>
              <a:rPr lang="en-US" sz="20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dopamina</a:t>
            </a:r>
            <a:endParaRPr lang="en-US" sz="2000" dirty="0">
              <a:solidFill>
                <a:srgbClr val="18191B"/>
              </a:solidFill>
              <a:effectLst/>
              <a:latin typeface="Arial" panose="020B0604020202020204" pitchFamily="34" charset="0"/>
            </a:endParaRPr>
          </a:p>
          <a:p>
            <a:endParaRPr lang="en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35E0A-920A-4A44-BBBA-1E564DABE6E6}"/>
              </a:ext>
            </a:extLst>
          </p:cNvPr>
          <p:cNvSpPr txBox="1"/>
          <p:nvPr/>
        </p:nvSpPr>
        <p:spPr>
          <a:xfrm>
            <a:off x="221673" y="6539345"/>
            <a:ext cx="838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effectLst/>
                <a:latin typeface="Helvetica" pitchFamily="2" charset="0"/>
              </a:rPr>
              <a:t>DeMarsilis</a:t>
            </a:r>
            <a:r>
              <a:rPr lang="en-US" sz="1000" dirty="0">
                <a:effectLst/>
                <a:latin typeface="Helvetica" pitchFamily="2" charset="0"/>
              </a:rPr>
              <a:t> A. et al. Pharmacotherapy of type 2 diabetes: An update and future directions. </a:t>
            </a:r>
            <a:r>
              <a:rPr lang="en-US" sz="1000" dirty="0" err="1">
                <a:effectLst/>
                <a:latin typeface="Helvetica" pitchFamily="2" charset="0"/>
              </a:rPr>
              <a:t>Metabolism,Volume</a:t>
            </a:r>
            <a:r>
              <a:rPr lang="en-US" sz="1000" dirty="0">
                <a:effectLst/>
                <a:latin typeface="Helvetica" pitchFamily="2" charset="0"/>
              </a:rPr>
              <a:t> 137,2022,155332,ISSN 0026-0495</a:t>
            </a:r>
          </a:p>
          <a:p>
            <a:endParaRPr lang="en-H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6FFE90-9321-014C-A8E9-18C8C485311C}"/>
              </a:ext>
            </a:extLst>
          </p:cNvPr>
          <p:cNvSpPr txBox="1"/>
          <p:nvPr/>
        </p:nvSpPr>
        <p:spPr>
          <a:xfrm>
            <a:off x="221673" y="1216653"/>
            <a:ext cx="36741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dirty="0">
                <a:latin typeface="Arial" panose="020B0604020202020204" pitchFamily="34" charset="0"/>
                <a:cs typeface="Arial" panose="020B0604020202020204" pitchFamily="34" charset="0"/>
              </a:rPr>
              <a:t>Prema mehanizmu djelovanja:</a:t>
            </a:r>
          </a:p>
          <a:p>
            <a:endParaRPr lang="en-HR" dirty="0"/>
          </a:p>
          <a:p>
            <a:pPr marL="0" indent="0">
              <a:buNone/>
            </a:pPr>
            <a:r>
              <a:rPr lang="hr-HR" b="1" dirty="0" err="1"/>
              <a:t>Inzulinotropni</a:t>
            </a:r>
            <a:r>
              <a:rPr lang="hr-HR" b="1" dirty="0"/>
              <a:t> lijekovi</a:t>
            </a:r>
            <a:r>
              <a:rPr lang="hr-HR" dirty="0"/>
              <a:t>: </a:t>
            </a:r>
            <a:r>
              <a:rPr lang="hr-HR" dirty="0">
                <a:highlight>
                  <a:srgbClr val="FFFF00"/>
                </a:highlight>
              </a:rPr>
              <a:t>↑ lučenje inzulina -</a:t>
            </a:r>
            <a:r>
              <a:rPr lang="hr-HR" dirty="0"/>
              <a:t> </a:t>
            </a:r>
            <a:r>
              <a:rPr lang="hr-HR" dirty="0" err="1"/>
              <a:t>Sulfonilureje</a:t>
            </a:r>
            <a:r>
              <a:rPr lang="hr-HR" dirty="0"/>
              <a:t> , </a:t>
            </a:r>
            <a:r>
              <a:rPr lang="hr-HR" dirty="0" err="1"/>
              <a:t>Meglitinidi</a:t>
            </a:r>
            <a:r>
              <a:rPr lang="hr-HR" dirty="0"/>
              <a:t>, </a:t>
            </a:r>
            <a:r>
              <a:rPr lang="hr-HR" dirty="0" err="1"/>
              <a:t>Analozi</a:t>
            </a:r>
            <a:r>
              <a:rPr lang="hr-HR" dirty="0"/>
              <a:t> peptida-1 sličnog </a:t>
            </a:r>
            <a:r>
              <a:rPr lang="hr-HR" dirty="0" err="1"/>
              <a:t>glukagonu</a:t>
            </a:r>
            <a:r>
              <a:rPr lang="hr-HR" dirty="0"/>
              <a:t> (GLP-1), DPP-4 </a:t>
            </a:r>
            <a:r>
              <a:rPr lang="hr-HR" dirty="0" err="1"/>
              <a:t>inhibitori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 err="1"/>
              <a:t>Neinzulinotropni</a:t>
            </a:r>
            <a:r>
              <a:rPr lang="hr-HR" b="1" dirty="0"/>
              <a:t> lijekovi</a:t>
            </a:r>
            <a:r>
              <a:rPr lang="hr-HR" dirty="0"/>
              <a:t>: ne utječu na oslobađanje inzulina                       </a:t>
            </a:r>
            <a:r>
              <a:rPr lang="hr-HR" dirty="0">
                <a:highlight>
                  <a:srgbClr val="FFFF00"/>
                </a:highlight>
              </a:rPr>
              <a:t>↓ Inzulinska rezistencija -</a:t>
            </a:r>
            <a:r>
              <a:rPr lang="hr-HR" dirty="0" err="1"/>
              <a:t>Bigvanidi</a:t>
            </a:r>
            <a:r>
              <a:rPr lang="hr-HR" dirty="0"/>
              <a:t>.  </a:t>
            </a:r>
            <a:r>
              <a:rPr lang="hr-HR" dirty="0" err="1"/>
              <a:t>Tiazolidindioni</a:t>
            </a:r>
            <a:r>
              <a:rPr lang="hr-HR" dirty="0"/>
              <a:t> (TZD) </a:t>
            </a:r>
          </a:p>
          <a:p>
            <a:pPr marL="0" indent="0">
              <a:buNone/>
            </a:pPr>
            <a:r>
              <a:rPr lang="hr-HR" dirty="0"/>
              <a:t>                     ↓ </a:t>
            </a:r>
            <a:r>
              <a:rPr lang="hr-HR" b="1" dirty="0"/>
              <a:t>Apsorpcija/</a:t>
            </a:r>
            <a:r>
              <a:rPr lang="hr-HR" b="1" dirty="0" err="1"/>
              <a:t>reapsorpcija</a:t>
            </a:r>
            <a:r>
              <a:rPr lang="hr-HR" b="1" dirty="0"/>
              <a:t> glukoze</a:t>
            </a:r>
            <a:r>
              <a:rPr lang="hr-HR" dirty="0"/>
              <a:t>:  </a:t>
            </a:r>
            <a:r>
              <a:rPr lang="hr-HR" dirty="0" err="1"/>
              <a:t>Inhibitori</a:t>
            </a:r>
            <a:r>
              <a:rPr lang="hr-HR" dirty="0"/>
              <a:t> alfa-</a:t>
            </a:r>
            <a:r>
              <a:rPr lang="hr-HR" dirty="0" err="1"/>
              <a:t>glukozidaze</a:t>
            </a:r>
            <a:r>
              <a:rPr lang="hr-HR" dirty="0"/>
              <a:t> (crijeva)         </a:t>
            </a:r>
            <a:r>
              <a:rPr lang="hr-HR" b="1" dirty="0" err="1"/>
              <a:t>Inhibitori</a:t>
            </a:r>
            <a:r>
              <a:rPr lang="hr-HR" b="1" dirty="0"/>
              <a:t> transportnog proteina 2 </a:t>
            </a:r>
            <a:r>
              <a:rPr lang="hr-HR" dirty="0"/>
              <a:t>(SGLT2) natrij-glukoza (bubrezi)                        ↓ </a:t>
            </a:r>
            <a:r>
              <a:rPr lang="hr-HR" b="1" dirty="0"/>
              <a:t>Pražnjenje želuca i izlučivanje </a:t>
            </a:r>
            <a:r>
              <a:rPr lang="hr-HR" b="1" dirty="0" err="1"/>
              <a:t>glukagona</a:t>
            </a:r>
            <a:r>
              <a:rPr lang="hr-HR" dirty="0"/>
              <a:t>: </a:t>
            </a:r>
            <a:r>
              <a:rPr lang="hr-HR" dirty="0" err="1"/>
              <a:t>analozi</a:t>
            </a:r>
            <a:r>
              <a:rPr lang="hr-HR" dirty="0"/>
              <a:t> </a:t>
            </a:r>
            <a:r>
              <a:rPr lang="hr-HR" dirty="0" err="1"/>
              <a:t>amilina</a:t>
            </a:r>
            <a:endParaRPr lang="en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41C736-66F1-294C-AA9C-16C71D686BA9}"/>
              </a:ext>
            </a:extLst>
          </p:cNvPr>
          <p:cNvSpPr txBox="1"/>
          <p:nvPr/>
        </p:nvSpPr>
        <p:spPr>
          <a:xfrm>
            <a:off x="328613" y="442913"/>
            <a:ext cx="3082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	</a:t>
            </a:r>
            <a:r>
              <a:rPr lang="en-HR" sz="2000" b="1" dirty="0">
                <a:latin typeface="Arial" panose="020B0604020202020204" pitchFamily="34" charset="0"/>
                <a:cs typeface="Arial" panose="020B0604020202020204" pitchFamily="34" charset="0"/>
              </a:rPr>
              <a:t>HIPOGLIKEMICI</a:t>
            </a:r>
            <a:r>
              <a:rPr lang="en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2910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9" name="Rectangle 18438">
            <a:extLst>
              <a:ext uri="{FF2B5EF4-FFF2-40B4-BE49-F238E27FC236}">
                <a16:creationId xmlns:a16="http://schemas.microsoft.com/office/drawing/2014/main" id="{5116E49A-CA4D-4983-969D-19FE3C55F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450" name="Rectangle 1844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3041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434" name="Picture 2">
            <a:hlinkClick r:id="rId2"/>
            <a:extLst>
              <a:ext uri="{FF2B5EF4-FFF2-40B4-BE49-F238E27FC236}">
                <a16:creationId xmlns:a16="http://schemas.microsoft.com/office/drawing/2014/main" id="{C1991273-FDD5-8144-83D7-1B11577F63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047" y="755837"/>
            <a:ext cx="6647688" cy="404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1" name="Rectangle 1844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9033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452" name="Rectangle 18444">
            <a:extLst>
              <a:ext uri="{FF2B5EF4-FFF2-40B4-BE49-F238E27FC236}">
                <a16:creationId xmlns:a16="http://schemas.microsoft.com/office/drawing/2014/main" id="{281E2DF8-F6D8-4E5C-B76E-E082FD8C1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5691" y="2095174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8DBED4-B0BE-6E47-A8D1-8A08B88DD194}"/>
              </a:ext>
            </a:extLst>
          </p:cNvPr>
          <p:cNvSpPr txBox="1"/>
          <p:nvPr/>
        </p:nvSpPr>
        <p:spPr>
          <a:xfrm>
            <a:off x="542926" y="133577"/>
            <a:ext cx="10606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400" b="1" dirty="0">
                <a:latin typeface="Arial" panose="020B0604020202020204" pitchFamily="34" charset="0"/>
                <a:cs typeface="Arial" panose="020B0604020202020204" pitchFamily="34" charset="0"/>
              </a:rPr>
              <a:t>NOVIJI LIJEKOVI U LIJEČENJU DMT2 – INKRETINI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D971C-24B0-284D-833C-A8FB86D1EFE3}"/>
              </a:ext>
            </a:extLst>
          </p:cNvPr>
          <p:cNvSpPr txBox="1"/>
          <p:nvPr/>
        </p:nvSpPr>
        <p:spPr>
          <a:xfrm>
            <a:off x="433962" y="6263545"/>
            <a:ext cx="6785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https://en.wikipedia.org/wiki/Glucagon-like_peptide-1#</a:t>
            </a:r>
            <a:endParaRPr lang="en-US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err="1">
                <a:solidFill>
                  <a:schemeClr val="tx2"/>
                </a:solidFill>
                <a:effectLst/>
                <a:latin typeface="Helvetica Neue" panose="02000503000000020004" pitchFamily="2" charset="0"/>
              </a:rPr>
              <a:t>Nauck</a:t>
            </a:r>
            <a:r>
              <a:rPr lang="en-US" sz="1000" dirty="0">
                <a:solidFill>
                  <a:schemeClr val="tx2"/>
                </a:solidFill>
                <a:effectLst/>
                <a:latin typeface="Helvetica Neue" panose="02000503000000020004" pitchFamily="2" charset="0"/>
              </a:rPr>
              <a:t> MA, Meier JJ. The incretin effect in healthy individuals and those with type 2 diabetes: physiology, pathophysiology, and response to therapeutic interventions. Lancet Diabetes Endocrinol. 2016 Jun;4(6):525-36</a:t>
            </a:r>
          </a:p>
          <a:p>
            <a:endParaRPr lang="en-H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81EC36-9DFF-7548-ADF0-BA9390320A47}"/>
              </a:ext>
            </a:extLst>
          </p:cNvPr>
          <p:cNvSpPr txBox="1"/>
          <p:nvPr/>
        </p:nvSpPr>
        <p:spPr>
          <a:xfrm>
            <a:off x="352047" y="4700588"/>
            <a:ext cx="664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H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DD041B-6C81-1E47-8B61-4C3EFA7900D0}"/>
              </a:ext>
            </a:extLst>
          </p:cNvPr>
          <p:cNvSpPr txBox="1"/>
          <p:nvPr/>
        </p:nvSpPr>
        <p:spPr>
          <a:xfrm>
            <a:off x="7439032" y="1181536"/>
            <a:ext cx="46196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fenomen pri kojem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oralna glukoza izaziva jače </a:t>
            </a:r>
            <a:r>
              <a:rPr lang="hr-H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sekretorne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 odgovore inzulina nego </a:t>
            </a:r>
            <a:r>
              <a:rPr lang="hr-H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intravenska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 glukoza, unatoč induciranju sličnih razina </a:t>
            </a:r>
            <a:r>
              <a:rPr lang="hr-H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glikemije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, kod zdravih pojedinaca.                              Ovaj učinak posredovan je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inkretinskim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hormonima koji potiču iz crijeva,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inzulinotropnim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polipeptidom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ovisnim o glukozi (GIP) i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peptidom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sličnim glukagonu-1 (GLP-1).</a:t>
            </a:r>
          </a:p>
          <a:p>
            <a:r>
              <a:rPr lang="en-US" sz="2400" b="0" i="0" u="none" strike="noStrike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DMT2 </a:t>
            </a:r>
            <a:r>
              <a:rPr lang="en-US" sz="2400" b="0" i="0" u="none" strike="noStrike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njihovo</a:t>
            </a:r>
            <a:r>
              <a:rPr lang="en-US" sz="2400" b="0" i="0" u="none" strike="noStrike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400" b="0" i="0" u="none" strike="noStrike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izlučivanje</a:t>
            </a:r>
            <a:r>
              <a:rPr lang="en-US" sz="2400" b="0" i="0" u="none" strike="noStrike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poremećeno</a:t>
            </a:r>
            <a:r>
              <a:rPr lang="en-US" sz="2400" b="0" i="0" u="none" strike="noStrike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246FAB-8CD4-4044-ACD5-54EC79E0205F}"/>
              </a:ext>
            </a:extLst>
          </p:cNvPr>
          <p:cNvSpPr txBox="1"/>
          <p:nvPr/>
        </p:nvSpPr>
        <p:spPr>
          <a:xfrm>
            <a:off x="7815264" y="633619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2400" b="1" dirty="0">
                <a:latin typeface="Arial" panose="020B0604020202020204" pitchFamily="34" charset="0"/>
                <a:cs typeface="Arial" panose="020B0604020202020204" pitchFamily="34" charset="0"/>
              </a:rPr>
              <a:t>“INKRETINSKI UČINAK”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13E64B-E5A6-4B45-9ECD-96FAA8393C84}"/>
              </a:ext>
            </a:extLst>
          </p:cNvPr>
          <p:cNvSpPr txBox="1"/>
          <p:nvPr/>
        </p:nvSpPr>
        <p:spPr>
          <a:xfrm>
            <a:off x="352047" y="4972377"/>
            <a:ext cx="708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Lijekovi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bazi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inkretina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uključujući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agoniste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GLP-1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receptora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inhibitore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dipeptidil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peptidaze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4 (DPP-4),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stimuliraju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GLP-1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receptore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tako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povećavaju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izlučivanje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inzulina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kao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odgovor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oralnu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intravenoznu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stimulaciju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glukoze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832788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1758-75C2-A149-A0B8-98BE0535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89" y="449457"/>
            <a:ext cx="9699936" cy="397414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Inhibitori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enzima</a:t>
            </a:r>
            <a:r>
              <a:rPr lang="en-US" sz="36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dipeptidil-peptidase-4(DPP-4)</a:t>
            </a:r>
            <a:b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H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42911-7931-2447-82C6-1003DF177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DPP-4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oralni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hipoglikemici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inhibiraju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razgradnju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endogenih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inkretinskih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hormona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GLP-1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GIP.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Povećavaju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koncentraciju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aktivnih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inkretina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plazmi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tako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potiču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otpuštanje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inzulina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snižavaju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koncentraciju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glukagona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ovisno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koncentraciji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glukoze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plazmi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Inhibitori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DPP-4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često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koriste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kliničkoj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praksi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imaju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povoljan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profil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nuspojava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neutralni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iz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KV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perspektive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.                                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L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inagliptin-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koristan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kod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bolesnika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s DMT2 I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kroničnom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bubrežnom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bolešću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.                                                                                            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Glavna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prepreka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primjeni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inhibitora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DPP-4 je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njihova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relativno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visoka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cijena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ostupni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sitagliptin, linagliptin, vildagliptin,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alogliptin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saksagliptin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HR" dirty="0"/>
          </a:p>
        </p:txBody>
      </p:sp>
      <p:pic>
        <p:nvPicPr>
          <p:cNvPr id="19458" name="Picture 2" descr="Pharmaceutical Tablets">
            <a:extLst>
              <a:ext uri="{FF2B5EF4-FFF2-40B4-BE49-F238E27FC236}">
                <a16:creationId xmlns:a16="http://schemas.microsoft.com/office/drawing/2014/main" id="{BB8ED9F7-0A58-F541-8D82-C13FDF699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005" y="189415"/>
            <a:ext cx="1873406" cy="136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859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gure 1">
            <a:hlinkClick r:id="rId2"/>
            <a:extLst>
              <a:ext uri="{FF2B5EF4-FFF2-40B4-BE49-F238E27FC236}">
                <a16:creationId xmlns:a16="http://schemas.microsoft.com/office/drawing/2014/main" id="{E1F6AFAE-ED40-CF48-85A1-864B0780CC0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179388"/>
            <a:ext cx="1962150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8693D1-6D36-CC42-8441-70C717AB34FC}"/>
              </a:ext>
            </a:extLst>
          </p:cNvPr>
          <p:cNvSpPr txBox="1"/>
          <p:nvPr/>
        </p:nvSpPr>
        <p:spPr>
          <a:xfrm>
            <a:off x="8748510" y="1550782"/>
            <a:ext cx="372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dirty="0"/>
              <a:t>Gila monster-</a:t>
            </a:r>
            <a:r>
              <a:rPr lang="hr-HR" dirty="0"/>
              <a:t> otrovni gušter iz pustinja </a:t>
            </a:r>
            <a:r>
              <a:rPr lang="hr-HR" dirty="0" err="1"/>
              <a:t>Arizone</a:t>
            </a:r>
            <a:r>
              <a:rPr lang="hr-HR" dirty="0"/>
              <a:t>. 1992. </a:t>
            </a:r>
            <a:r>
              <a:rPr lang="hr-HR" dirty="0" err="1"/>
              <a:t>Raufman</a:t>
            </a:r>
            <a:r>
              <a:rPr lang="hr-HR" dirty="0"/>
              <a:t> i sur. izolirali su eksendin-4 iz </a:t>
            </a:r>
            <a:r>
              <a:rPr lang="hr-HR" dirty="0" err="1"/>
              <a:t>egzokrinog</a:t>
            </a:r>
            <a:r>
              <a:rPr lang="hr-HR" dirty="0"/>
              <a:t> sekreta (sline) -</a:t>
            </a:r>
            <a:r>
              <a:rPr lang="hr-HR" dirty="0" err="1"/>
              <a:t>exenatide</a:t>
            </a:r>
            <a:endParaRPr lang="en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77CBE-B5EB-0647-B008-3E60BF6FDEE2}"/>
              </a:ext>
            </a:extLst>
          </p:cNvPr>
          <p:cNvSpPr txBox="1"/>
          <p:nvPr/>
        </p:nvSpPr>
        <p:spPr>
          <a:xfrm>
            <a:off x="668377" y="968639"/>
            <a:ext cx="7318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DJELOVANJE                                                                           </a:t>
            </a:r>
            <a:r>
              <a:rPr lang="en-US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pojačavaju</a:t>
            </a: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lučenje</a:t>
            </a: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inzulina</a:t>
            </a:r>
            <a:endParaRPr lang="en-US" b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0" u="none" strike="noStrike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inhibiraju</a:t>
            </a:r>
            <a:r>
              <a:rPr lang="en-US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lučenje</a:t>
            </a:r>
            <a:r>
              <a:rPr lang="en-US" b="1" i="0" u="none" strike="noStrike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glukagona</a:t>
            </a:r>
            <a:r>
              <a:rPr lang="en-US" b="1" i="0" u="none" strike="noStrike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b="1" i="0" u="none" strike="noStrike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usporavaju</a:t>
            </a:r>
            <a:r>
              <a:rPr lang="en-US" b="1" i="0" u="none" strike="noStrike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pražnjenje</a:t>
            </a:r>
            <a:r>
              <a:rPr lang="en-US" b="1" i="0" u="none" strike="noStrike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želuca</a:t>
            </a:r>
            <a:r>
              <a:rPr lang="en-US" b="1" i="0" u="none" strike="noStrike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                                                   </a:t>
            </a:r>
            <a:r>
              <a:rPr lang="en-US" b="1" i="0" u="none" strike="noStrike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smanjuju</a:t>
            </a:r>
            <a:r>
              <a:rPr lang="en-US" b="1" i="0" u="none" strike="noStrike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apetit</a:t>
            </a:r>
            <a:r>
              <a:rPr lang="en-US" b="1" i="0" u="none" strike="noStrike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                                                                          </a:t>
            </a:r>
            <a:r>
              <a:rPr lang="en-US" b="1" i="0" u="none" strike="noStrike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povećavaju</a:t>
            </a:r>
            <a:r>
              <a:rPr lang="en-US" b="1" i="0" u="none" strike="noStrike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osjećaj</a:t>
            </a:r>
            <a:r>
              <a:rPr lang="en-US" b="1" i="0" u="none" strike="noStrike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sitosti</a:t>
            </a:r>
            <a:r>
              <a:rPr lang="en-US" b="1" i="0" u="none" strike="noStrike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i="0" u="none" strike="noStrike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smanjuju</a:t>
            </a:r>
            <a:r>
              <a:rPr lang="en-US" b="1" i="0" u="none" strike="noStrike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unos</a:t>
            </a:r>
            <a:r>
              <a:rPr lang="en-US" b="1" i="0" u="none" strike="noStrike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hrane</a:t>
            </a:r>
            <a:r>
              <a:rPr lang="en-US" b="1" i="0" u="none" strike="noStrike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b="1" i="0" u="none" strike="noStrike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smanjuju</a:t>
            </a:r>
            <a:r>
              <a:rPr lang="en-US" b="1" i="0" u="none" strike="noStrike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tjelesnu</a:t>
            </a:r>
            <a:r>
              <a:rPr lang="en-US" b="1" i="0" u="none" strike="noStrike" dirty="0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masu</a:t>
            </a:r>
            <a:endParaRPr lang="en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9086E8-B744-554E-91BC-34E12E81F043}"/>
              </a:ext>
            </a:extLst>
          </p:cNvPr>
          <p:cNvSpPr txBox="1"/>
          <p:nvPr/>
        </p:nvSpPr>
        <p:spPr>
          <a:xfrm>
            <a:off x="2728913" y="179388"/>
            <a:ext cx="6019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292929"/>
                </a:solidFill>
                <a:effectLst/>
                <a:latin typeface="Helvetica" pitchFamily="2" charset="0"/>
              </a:rPr>
              <a:t>Agonisti</a:t>
            </a:r>
            <a:r>
              <a:rPr lang="en-US" b="1" dirty="0">
                <a:solidFill>
                  <a:srgbClr val="292929"/>
                </a:solidFill>
                <a:effectLst/>
                <a:latin typeface="Helvetica" pitchFamily="2" charset="0"/>
              </a:rPr>
              <a:t> GLP-1 - GLUKAGONU SLIČNOG PEPTIDA -1</a:t>
            </a:r>
          </a:p>
          <a:p>
            <a:r>
              <a:rPr lang="en-US" b="1" dirty="0">
                <a:solidFill>
                  <a:srgbClr val="292929"/>
                </a:solidFill>
                <a:latin typeface="Helvetica" pitchFamily="2" charset="0"/>
              </a:rPr>
              <a:t>GLP-1 </a:t>
            </a:r>
            <a:r>
              <a:rPr lang="en-US" b="1" dirty="0" err="1">
                <a:solidFill>
                  <a:srgbClr val="292929"/>
                </a:solidFill>
                <a:latin typeface="Helvetica" pitchFamily="2" charset="0"/>
              </a:rPr>
              <a:t>analozi</a:t>
            </a:r>
            <a:r>
              <a:rPr lang="en-US" b="1" dirty="0">
                <a:solidFill>
                  <a:srgbClr val="292929"/>
                </a:solidFill>
                <a:latin typeface="Helvetica" pitchFamily="2" charset="0"/>
              </a:rPr>
              <a:t> </a:t>
            </a:r>
            <a:r>
              <a:rPr lang="en-US" b="1" dirty="0" err="1">
                <a:solidFill>
                  <a:srgbClr val="292929"/>
                </a:solidFill>
                <a:latin typeface="Helvetica" pitchFamily="2" charset="0"/>
              </a:rPr>
              <a:t>ili</a:t>
            </a:r>
            <a:r>
              <a:rPr lang="en-US" b="1" dirty="0">
                <a:solidFill>
                  <a:srgbClr val="292929"/>
                </a:solidFill>
                <a:latin typeface="Helvetica" pitchFamily="2" charset="0"/>
              </a:rPr>
              <a:t> </a:t>
            </a:r>
            <a:r>
              <a:rPr lang="en-US" b="1" dirty="0" err="1">
                <a:solidFill>
                  <a:srgbClr val="292929"/>
                </a:solidFill>
                <a:latin typeface="Helvetica" pitchFamily="2" charset="0"/>
              </a:rPr>
              <a:t>mimetici</a:t>
            </a:r>
            <a:r>
              <a:rPr lang="en-US" b="1" dirty="0">
                <a:solidFill>
                  <a:srgbClr val="292929"/>
                </a:solidFill>
                <a:latin typeface="Helvetica" pitchFamily="2" charset="0"/>
              </a:rPr>
              <a:t> </a:t>
            </a:r>
            <a:r>
              <a:rPr lang="en-US" b="1" dirty="0" err="1">
                <a:solidFill>
                  <a:srgbClr val="292929"/>
                </a:solidFill>
                <a:latin typeface="Helvetica" pitchFamily="2" charset="0"/>
              </a:rPr>
              <a:t>inkretina</a:t>
            </a:r>
            <a:endParaRPr lang="en-H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5410B-EB1F-844D-AEE1-A0C1BEDB26F5}"/>
              </a:ext>
            </a:extLst>
          </p:cNvPr>
          <p:cNvSpPr txBox="1"/>
          <p:nvPr/>
        </p:nvSpPr>
        <p:spPr>
          <a:xfrm>
            <a:off x="242887" y="3714750"/>
            <a:ext cx="113871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dirty="0"/>
              <a:t>Podjela prema dužini djelovanja:</a:t>
            </a:r>
          </a:p>
          <a:p>
            <a:r>
              <a:rPr lang="en-HR" b="1" dirty="0"/>
              <a:t>Kratkodjelujući </a:t>
            </a:r>
            <a:r>
              <a:rPr lang="en-HR" dirty="0"/>
              <a:t>: </a:t>
            </a:r>
            <a:r>
              <a:rPr lang="en-US" sz="1800" u="sng" dirty="0">
                <a:solidFill>
                  <a:srgbClr val="0C65B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Exenatid</a:t>
            </a:r>
            <a:r>
              <a:rPr lang="en-US" sz="1800" dirty="0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Byetta</a:t>
            </a:r>
            <a:r>
              <a:rPr lang="en-US" sz="1800" dirty="0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®),</a:t>
            </a:r>
            <a:r>
              <a:rPr lang="en-US" sz="1800" u="sng" dirty="0">
                <a:solidFill>
                  <a:srgbClr val="0C65B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 Lixisenatid</a:t>
            </a:r>
            <a:r>
              <a:rPr lang="en-US" sz="1800" dirty="0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Lyxumia</a:t>
            </a:r>
            <a:r>
              <a:rPr lang="en-US" sz="1800" dirty="0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>
              <a:solidFill>
                <a:srgbClr val="4343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err="1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Dugodjelujuć</a:t>
            </a:r>
            <a:r>
              <a:rPr lang="en-US" sz="1800" dirty="0" err="1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u="sng" dirty="0">
                <a:solidFill>
                  <a:srgbClr val="0C65B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 Exenatid</a:t>
            </a:r>
            <a:r>
              <a:rPr lang="en-US" sz="1800" dirty="0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extended-release (</a:t>
            </a:r>
            <a:r>
              <a:rPr lang="en-US" sz="1800" dirty="0" err="1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Bydureon</a:t>
            </a:r>
            <a:r>
              <a:rPr lang="en-US" sz="1800" dirty="0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®), </a:t>
            </a:r>
            <a:r>
              <a:rPr lang="en-US" sz="1800" u="sng" dirty="0">
                <a:solidFill>
                  <a:srgbClr val="0C65B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Liraglutid</a:t>
            </a:r>
            <a:r>
              <a:rPr lang="en-US" sz="1800" dirty="0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(Victoza®),</a:t>
            </a:r>
            <a:r>
              <a:rPr lang="en-US" sz="1800" u="sng" dirty="0">
                <a:solidFill>
                  <a:srgbClr val="0C65B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Dulaglutid</a:t>
            </a:r>
            <a:r>
              <a:rPr lang="en-US" sz="1800" u="sng" dirty="0">
                <a:solidFill>
                  <a:srgbClr val="0C65B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(Trulicity®)</a:t>
            </a:r>
          </a:p>
          <a:p>
            <a:r>
              <a:rPr lang="en-US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sz="1800" u="sng" dirty="0">
                <a:solidFill>
                  <a:srgbClr val="0C65B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Semaglutid injection</a:t>
            </a:r>
            <a:r>
              <a:rPr lang="en-US" sz="1800" dirty="0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u="sng" dirty="0">
                <a:solidFill>
                  <a:srgbClr val="0C65B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Ozempic</a:t>
            </a:r>
            <a:r>
              <a:rPr lang="en-US" sz="1800" dirty="0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®), </a:t>
            </a:r>
            <a:r>
              <a:rPr lang="en-US" sz="1800" u="sng" dirty="0">
                <a:solidFill>
                  <a:srgbClr val="0C65B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Semaglutid </a:t>
            </a:r>
            <a:r>
              <a:rPr lang="en-US" sz="1800" u="sng" dirty="0" err="1">
                <a:solidFill>
                  <a:srgbClr val="0C65B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table</a:t>
            </a:r>
            <a:r>
              <a:rPr lang="en-US" sz="1800" u="sng" dirty="0" err="1">
                <a:solidFill>
                  <a:srgbClr val="0C65B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dirty="0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Rybelsus</a:t>
            </a:r>
            <a:r>
              <a:rPr lang="en-US" sz="1800" dirty="0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®)- </a:t>
            </a:r>
            <a:r>
              <a:rPr lang="en-US" sz="1800" dirty="0" err="1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jedini</a:t>
            </a:r>
            <a:r>
              <a:rPr lang="en-US" sz="1800" dirty="0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oralni</a:t>
            </a:r>
            <a:r>
              <a:rPr lang="en-US" sz="1800" dirty="0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endParaRPr lang="en-US" sz="1800" dirty="0">
              <a:solidFill>
                <a:srgbClr val="4343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</a:rPr>
              <a:t>T</a:t>
            </a:r>
            <a:r>
              <a:rPr lang="en-US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irzepatid</a:t>
            </a:r>
            <a:r>
              <a:rPr lang="en-US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Mounjaro</a:t>
            </a:r>
            <a:r>
              <a:rPr lang="en-US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®)- </a:t>
            </a:r>
            <a:r>
              <a:rPr lang="en-US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dvostruki</a:t>
            </a:r>
            <a:r>
              <a:rPr lang="en-US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agonisti</a:t>
            </a:r>
            <a:r>
              <a:rPr lang="en-US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GLP-1/GIP </a:t>
            </a:r>
            <a:r>
              <a:rPr lang="en-US" dirty="0" err="1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receptora</a:t>
            </a:r>
            <a:endParaRPr lang="en-US" sz="1800" dirty="0">
              <a:solidFill>
                <a:srgbClr val="4343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0C65B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4343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0C65B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4343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4343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rgbClr val="0C65B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dirty="0"/>
          </a:p>
          <a:p>
            <a:endParaRPr lang="en-US" sz="1800" dirty="0">
              <a:solidFill>
                <a:srgbClr val="4343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38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5530-A148-4043-ADA6-96DC1911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4000" dirty="0">
                <a:latin typeface="Arial" panose="020B0604020202020204" pitchFamily="34" charset="0"/>
                <a:cs typeface="Arial" panose="020B0604020202020204" pitchFamily="34" charset="0"/>
              </a:rPr>
              <a:t>Nus pojave GLP-1 agonista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47F5D-616D-DB43-B51D-1A360D19C3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Najčešće</a:t>
            </a:r>
            <a:r>
              <a:rPr lang="en-US" b="1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nuspojave</a:t>
            </a:r>
            <a:r>
              <a:rPr lang="en-US" b="1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8191B"/>
                </a:solidFill>
                <a:latin typeface="Arial" panose="020B0604020202020204" pitchFamily="34" charset="0"/>
              </a:rPr>
              <a:t>g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ubitak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apetita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8191B"/>
                </a:solidFill>
                <a:latin typeface="Arial" panose="020B0604020202020204" pitchFamily="34" charset="0"/>
              </a:rPr>
              <a:t>m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učnina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8191B"/>
                </a:solidFill>
                <a:latin typeface="Arial" panose="020B0604020202020204" pitchFamily="34" charset="0"/>
              </a:rPr>
              <a:t>p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ovraćanje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8191B"/>
                </a:solidFill>
                <a:latin typeface="Arial" panose="020B0604020202020204" pitchFamily="34" charset="0"/>
              </a:rPr>
              <a:t>p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roljev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18191B"/>
                </a:solidFill>
                <a:latin typeface="Arial" panose="020B0604020202020204" pitchFamily="34" charset="0"/>
              </a:rPr>
              <a:t>Rjeđe</a:t>
            </a:r>
            <a:r>
              <a:rPr lang="en-US" dirty="0">
                <a:solidFill>
                  <a:srgbClr val="18191B"/>
                </a:solidFill>
                <a:latin typeface="Arial" panose="020B0604020202020204" pitchFamily="34" charset="0"/>
              </a:rPr>
              <a:t>-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8191B"/>
                </a:solidFill>
                <a:latin typeface="Arial" panose="020B0604020202020204" pitchFamily="34" charset="0"/>
              </a:rPr>
              <a:t>v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rtoglavica</a:t>
            </a:r>
            <a:r>
              <a:rPr lang="en-US" dirty="0">
                <a:solidFill>
                  <a:srgbClr val="18191B"/>
                </a:solidFill>
                <a:latin typeface="Arial" panose="020B0604020202020204" pitchFamily="34" charset="0"/>
              </a:rPr>
              <a:t>,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  </a:t>
            </a:r>
            <a:r>
              <a:rPr lang="en-US" dirty="0" err="1">
                <a:solidFill>
                  <a:srgbClr val="18191B"/>
                </a:solidFill>
                <a:latin typeface="Arial" panose="020B0604020202020204" pitchFamily="34" charset="0"/>
              </a:rPr>
              <a:t>b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laga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tahikardija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dirty="0" err="1">
                <a:solidFill>
                  <a:srgbClr val="18191B"/>
                </a:solidFill>
                <a:latin typeface="Arial" panose="020B0604020202020204" pitchFamily="34" charset="0"/>
              </a:rPr>
              <a:t>g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lavobolje</a:t>
            </a:r>
            <a:r>
              <a:rPr lang="en-US" dirty="0">
                <a:solidFill>
                  <a:srgbClr val="18191B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18191B"/>
                </a:solidFill>
                <a:latin typeface="Arial" panose="020B0604020202020204" pitchFamily="34" charset="0"/>
              </a:rPr>
              <a:t>l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oša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probava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želučane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tegobe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privremeni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blagi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svrbež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ili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crvenilo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koži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mjestu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injekcije</a:t>
            </a:r>
            <a:endParaRPr lang="en-US" dirty="0">
              <a:solidFill>
                <a:srgbClr val="18191B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18191B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FF700-E60A-6C46-8DCC-28E585B8C3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Teške</a:t>
            </a:r>
            <a:r>
              <a:rPr lang="en-US" dirty="0">
                <a:solidFill>
                  <a:srgbClr val="18191B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ali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rijetke,nuspojave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: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Pankreatitis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Medularni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karcinom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štitnjače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Akutna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iznenadna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ozljeda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bubrega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Pogoršanje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retinopatije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povezane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s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dijabetesom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972953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EB96EA-A4E2-2D4C-9E70-2E4F90112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R" sz="3600" dirty="0">
                <a:latin typeface="Arial" panose="020B0604020202020204" pitchFamily="34" charset="0"/>
                <a:cs typeface="Arial" panose="020B0604020202020204" pitchFamily="34" charset="0"/>
              </a:rPr>
              <a:t>Inhibitori suprijenosnika natrija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HR" sz="3600" dirty="0">
                <a:latin typeface="Arial" panose="020B0604020202020204" pitchFamily="34" charset="0"/>
                <a:cs typeface="Arial" panose="020B0604020202020204" pitchFamily="34" charset="0"/>
              </a:rPr>
              <a:t> glukoze 2 (SGLT2*)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b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br>
              <a:rPr lang="en-H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00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en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5C617-2818-064B-95F4-ABFA6EE16C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dirty="0"/>
              <a:t>Inhibicija SGLT2 </a:t>
            </a:r>
            <a:r>
              <a:rPr lang="hr-HR" b="1" dirty="0"/>
              <a:t>povećava izlučivanje glukoze bubrezima</a:t>
            </a:r>
            <a:r>
              <a:rPr lang="hr-HR" dirty="0"/>
              <a:t>, čime se snižava razina glukoze u krvi.</a:t>
            </a:r>
          </a:p>
          <a:p>
            <a:pPr marL="0" indent="0">
              <a:buNone/>
            </a:pPr>
            <a:r>
              <a:rPr lang="hr-HR" dirty="0"/>
              <a:t>Indikacije: liječenje DMT2,                                          pomoć pri mršavljenju                                         Smanjuje morbiditet i mortalitet za pojedince s kardiovaskularnim i bubrežnim </a:t>
            </a:r>
            <a:r>
              <a:rPr lang="hr-HR" dirty="0" err="1"/>
              <a:t>komorbiditetima</a:t>
            </a:r>
            <a:r>
              <a:rPr lang="hr-HR" dirty="0"/>
              <a:t> (npr. dijabetička </a:t>
            </a:r>
            <a:r>
              <a:rPr lang="hr-HR" dirty="0" err="1"/>
              <a:t>nefropatija</a:t>
            </a:r>
            <a:r>
              <a:rPr lang="hr-HR" dirty="0"/>
              <a:t>)                            </a:t>
            </a:r>
            <a:r>
              <a:rPr lang="hr-HR" b="1" dirty="0"/>
              <a:t>Dodatne indikacije</a:t>
            </a:r>
            <a:r>
              <a:rPr lang="hr-HR" dirty="0"/>
              <a:t>: Kronična bubrežna bolest s </a:t>
            </a:r>
            <a:r>
              <a:rPr lang="hr-HR" dirty="0" err="1"/>
              <a:t>proteinurijom</a:t>
            </a:r>
            <a:r>
              <a:rPr lang="hr-HR" dirty="0"/>
              <a:t> → usporava opadanje bubrežne funkcije i smanjuje </a:t>
            </a:r>
            <a:r>
              <a:rPr lang="hr-HR" dirty="0" err="1"/>
              <a:t>proteinuriju</a:t>
            </a:r>
            <a:r>
              <a:rPr lang="hr-HR" dirty="0"/>
              <a:t>, zatajenje srca → smanjuje mortalitet i hospitalizacije</a:t>
            </a:r>
            <a:endParaRPr lang="en-HR" dirty="0"/>
          </a:p>
        </p:txBody>
      </p:sp>
      <p:pic>
        <p:nvPicPr>
          <p:cNvPr id="7" name="Content Placeholder 6" descr="A diagram of a cell&#10;&#10;Description automatically generated">
            <a:extLst>
              <a:ext uri="{FF2B5EF4-FFF2-40B4-BE49-F238E27FC236}">
                <a16:creationId xmlns:a16="http://schemas.microsoft.com/office/drawing/2014/main" id="{6B38CF98-07E6-F14A-B1D3-BB43118DE2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9491" y="681037"/>
            <a:ext cx="1976438" cy="100965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130B3-A9E7-0A46-9C36-BBC7694240A9}"/>
              </a:ext>
            </a:extLst>
          </p:cNvPr>
          <p:cNvSpPr txBox="1"/>
          <p:nvPr/>
        </p:nvSpPr>
        <p:spPr>
          <a:xfrm>
            <a:off x="429491" y="6176963"/>
            <a:ext cx="2601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1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sodium-glucose cotransporter 2 </a:t>
            </a: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SGLT2</a:t>
            </a:r>
            <a:endParaRPr lang="en-H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CA05BD-BD5D-3D48-B7C9-68C3C3BA90CA}"/>
              </a:ext>
            </a:extLst>
          </p:cNvPr>
          <p:cNvSpPr txBox="1"/>
          <p:nvPr/>
        </p:nvSpPr>
        <p:spPr>
          <a:xfrm>
            <a:off x="6757991" y="1185863"/>
            <a:ext cx="51816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poboljšavaju</a:t>
            </a:r>
            <a:r>
              <a:rPr lang="en-US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kardiorenalne</a:t>
            </a:r>
            <a:r>
              <a:rPr lang="en-US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ishode</a:t>
            </a:r>
            <a:r>
              <a:rPr lang="en-US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kod</a:t>
            </a:r>
            <a:r>
              <a:rPr lang="en-US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pacijenata</a:t>
            </a:r>
            <a:r>
              <a:rPr lang="en-US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s T2D.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                                 </a:t>
            </a:r>
            <a:r>
              <a:rPr lang="en-US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Empagliflozin </a:t>
            </a:r>
            <a:r>
              <a:rPr lang="en-US" b="1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dapagliflozin 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HFrEF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–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zatajenje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srca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s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reduciranom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ejekcisjkom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frakcijom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sa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ili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bez T2D),                                               </a:t>
            </a:r>
            <a:r>
              <a:rPr lang="en-US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empagliflozin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trenutno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jedini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SGLT2i s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indikacijom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HFpEF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zatajenje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srca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s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očuvanom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rejekcijskom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frakcijom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(bez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obzira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T2D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</a:rPr>
              <a:t>), </a:t>
            </a:r>
            <a:r>
              <a:rPr lang="en-US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Dapagliflozin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</a:rPr>
              <a:t>-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</a:rPr>
              <a:t>kronična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</a:rPr>
              <a:t>bubrežna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</a:rPr>
              <a:t>bolest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</a:rPr>
              <a:t>  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ili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bez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obzira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na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T2D,                                  </a:t>
            </a:r>
            <a:r>
              <a:rPr lang="en-US" b="1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kanagliflozin</a:t>
            </a:r>
            <a:r>
              <a:rPr lang="en-US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indiciran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bolesnika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s T2D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dijabetičkom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bolešću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bubrega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.                    </a:t>
            </a:r>
            <a:r>
              <a:rPr lang="en-US" b="1" dirty="0" err="1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US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mjernice</a:t>
            </a:r>
            <a:r>
              <a:rPr lang="en-US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en-US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trenutni</a:t>
            </a:r>
            <a:r>
              <a:rPr lang="en-US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početak</a:t>
            </a:r>
            <a:r>
              <a:rPr lang="en-US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SGLT2i (</a:t>
            </a:r>
            <a:r>
              <a:rPr lang="en-US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neovisno</a:t>
            </a:r>
            <a:r>
              <a:rPr lang="en-US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en-US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početnoj</a:t>
            </a:r>
            <a:r>
              <a:rPr lang="en-US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vrijednosti</a:t>
            </a:r>
            <a:r>
              <a:rPr lang="en-US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HbA1c, </a:t>
            </a:r>
            <a:r>
              <a:rPr lang="en-US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ciljanom</a:t>
            </a:r>
            <a:r>
              <a:rPr lang="en-US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HbA1c </a:t>
            </a:r>
            <a:r>
              <a:rPr lang="en-US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ili</a:t>
            </a:r>
            <a:r>
              <a:rPr lang="en-US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upotrebi</a:t>
            </a:r>
            <a:r>
              <a:rPr lang="en-US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metformina</a:t>
            </a:r>
            <a:r>
              <a:rPr lang="en-US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nakon</a:t>
            </a:r>
            <a:r>
              <a:rPr lang="en-US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dijagnoze</a:t>
            </a:r>
            <a:r>
              <a:rPr lang="en-US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T2D u </a:t>
            </a:r>
            <a:r>
              <a:rPr lang="en-US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bolesnika</a:t>
            </a:r>
            <a:r>
              <a:rPr lang="en-US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s </a:t>
            </a:r>
            <a:r>
              <a:rPr lang="en-US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utvrđenom</a:t>
            </a:r>
            <a:r>
              <a:rPr lang="en-US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kardiorenalnom</a:t>
            </a:r>
            <a:r>
              <a:rPr lang="en-US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bolešću</a:t>
            </a:r>
            <a:r>
              <a:rPr lang="en-US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ili</a:t>
            </a:r>
            <a:r>
              <a:rPr lang="en-US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s </a:t>
            </a:r>
            <a:r>
              <a:rPr lang="en-US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visokim</a:t>
            </a:r>
            <a:r>
              <a:rPr lang="en-US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KV </a:t>
            </a:r>
            <a:r>
              <a:rPr lang="en-US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rizikom</a:t>
            </a:r>
            <a:r>
              <a:rPr lang="en-US" b="1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HR" dirty="0"/>
          </a:p>
        </p:txBody>
      </p:sp>
      <p:pic>
        <p:nvPicPr>
          <p:cNvPr id="10" name="Picture 1" descr="page6image3461503440">
            <a:extLst>
              <a:ext uri="{FF2B5EF4-FFF2-40B4-BE49-F238E27FC236}">
                <a16:creationId xmlns:a16="http://schemas.microsoft.com/office/drawing/2014/main" id="{70DB0123-5245-9A4B-AC89-ED0BE09C5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256" y="734219"/>
            <a:ext cx="1466735" cy="109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45E949-CC96-E94C-B3B7-6341F8DDCA19}"/>
              </a:ext>
            </a:extLst>
          </p:cNvPr>
          <p:cNvSpPr txBox="1"/>
          <p:nvPr/>
        </p:nvSpPr>
        <p:spPr>
          <a:xfrm>
            <a:off x="300038" y="6423184"/>
            <a:ext cx="8417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https://www.hfpolicynetwork.org/wp-content/uploads/HFPN-Spotlight-on-HFpEF.pdf</a:t>
            </a:r>
            <a:endParaRPr lang="en-US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DeMarsilis</a:t>
            </a:r>
            <a:r>
              <a:rPr lang="en-US" sz="10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A. et al. Pharmacotherapy of type 2 diabetes: An update and future directions. </a:t>
            </a:r>
            <a:r>
              <a:rPr lang="en-US" sz="10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Metabolism,Volume</a:t>
            </a:r>
            <a:r>
              <a:rPr lang="en-US" sz="10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137,2022,155332,ISSN 0026-0495,</a:t>
            </a:r>
          </a:p>
          <a:p>
            <a:r>
              <a:rPr lang="en-US" sz="10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0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0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/10.1016/j.metabol.2022.155332.</a:t>
            </a:r>
          </a:p>
          <a:p>
            <a:endParaRPr lang="en-H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4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0C9E06-9B87-A34C-BDE7-5D7264A1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</a:rPr>
              <a:t>T</a:t>
            </a:r>
            <a:r>
              <a:rPr lang="en-US" dirty="0" err="1">
                <a:effectLst/>
                <a:latin typeface="Arial" panose="020B0604020202020204" pitchFamily="34" charset="0"/>
              </a:rPr>
              <a:t>eret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dijabetesa</a:t>
            </a:r>
            <a:r>
              <a:rPr lang="en-US" dirty="0">
                <a:effectLst/>
                <a:latin typeface="Arial" panose="020B0604020202020204" pitchFamily="34" charset="0"/>
              </a:rPr>
              <a:t>- </a:t>
            </a:r>
            <a:r>
              <a:rPr lang="en-US" dirty="0" err="1">
                <a:effectLst/>
                <a:latin typeface="Arial" panose="020B0604020202020204" pitchFamily="34" charset="0"/>
              </a:rPr>
              <a:t>veličina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</a:rPr>
              <a:t>problema</a:t>
            </a:r>
            <a:r>
              <a:rPr lang="en-US" dirty="0">
                <a:effectLst/>
                <a:latin typeface="Arial" panose="020B0604020202020204" pitchFamily="34" charset="0"/>
              </a:rPr>
              <a:t> </a:t>
            </a:r>
            <a:b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</a:b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endParaRPr lang="en-H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F4E2AB-7489-7442-8F47-4260552E6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88" y="1018382"/>
            <a:ext cx="5160963" cy="823912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</a:rPr>
              <a:t>G</a:t>
            </a:r>
            <a:r>
              <a:rPr lang="en-US" dirty="0" err="1">
                <a:effectLst/>
                <a:latin typeface="Arial" panose="020B0604020202020204" pitchFamily="34" charset="0"/>
              </a:rPr>
              <a:t>lobalni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endParaRPr lang="en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7EBD731-99E0-534F-91D5-A50C8B980CB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2145506"/>
                <a:ext cx="5157787" cy="404415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1980. </a:t>
                </a:r>
                <a:r>
                  <a:rPr lang="en-US" sz="24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108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mil </a:t>
                </a:r>
                <a:r>
                  <a:rPr lang="en-US" sz="240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odraslih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s </a:t>
                </a:r>
                <a:r>
                  <a:rPr lang="en-US" sz="2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endParaRPr lang="en-US" sz="240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0" i="0" u="none" strike="noStrike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Sada: 537 mil.  (20 -79 g)</a:t>
                </a:r>
                <a:r>
                  <a:rPr lang="en-US" sz="24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400" b="0" i="0" u="none" strike="noStrike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0" i="0" u="none" strike="noStrike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        2030. </a:t>
                </a:r>
                <a:r>
                  <a:rPr lang="en-US" sz="24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–784 mil</a:t>
                </a:r>
                <a:endParaRPr lang="en-US" sz="2400" b="0" i="0" u="none" strike="noStrike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i="0" u="none" strike="noStrike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svaka</a:t>
                </a:r>
                <a:r>
                  <a:rPr lang="en-US" sz="2400" b="1" i="0" u="none" strike="noStrike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2400" b="1" i="0" u="none" strike="noStrike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osoba</a:t>
                </a:r>
                <a:r>
                  <a:rPr lang="en-US" sz="2400" b="1" i="0" u="none" strike="noStrike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sz="2400" b="1" i="0" u="none" strike="noStrike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zna</a:t>
                </a:r>
                <a:r>
                  <a:rPr lang="en-US" sz="2400" b="1" i="0" u="none" strike="noStrike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da </a:t>
                </a:r>
                <a:r>
                  <a:rPr lang="en-US" sz="2400" b="1" i="0" u="none" strike="noStrike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ima</a:t>
                </a:r>
                <a:r>
                  <a:rPr lang="en-US" sz="2400" b="1" i="0" u="none" strike="noStrike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en-US" sz="2400" b="1" i="0" u="none" strike="noStrike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541</a:t>
                </a:r>
                <a:r>
                  <a:rPr lang="en-US" sz="2400" b="0" i="0" u="none" strike="noStrike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mil</a:t>
                </a:r>
                <a:r>
                  <a:rPr lang="en-US" sz="24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2400" b="0" i="0" u="none" strike="noStrike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predijabetes(1/3-razviće DM)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u="none" strike="noStrike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hr-HR" sz="2400" b="0" i="1" u="none" strike="noStrike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90%</m:t>
                    </m:r>
                  </m:oMath>
                </a14:m>
                <a:r>
                  <a:rPr lang="en-US" sz="2400" b="0" i="0" u="none" strike="noStrike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en-US" sz="2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T2</a:t>
                </a:r>
                <a:r>
                  <a:rPr lang="en-US" sz="2400" b="0" i="0" u="none" strike="noStrike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4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                                 DMT2 u</a:t>
                </a:r>
                <a:r>
                  <a:rPr lang="en-US" sz="2400" b="0" i="0" u="none" strike="noStrike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0" u="none" strike="noStrike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80 % </a:t>
                </a:r>
                <a:r>
                  <a:rPr lang="en-US" sz="2400" b="0" i="0" u="none" strike="noStrike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slučajeva</a:t>
                </a:r>
                <a:r>
                  <a:rPr lang="en-US" sz="2400" b="0" i="0" u="none" strike="noStrike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0" i="0" u="none" strike="noStrike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može</a:t>
                </a:r>
                <a:r>
                  <a:rPr lang="en-US" sz="2400" b="0" i="0" u="none" strike="noStrike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se </a:t>
                </a:r>
                <a:r>
                  <a:rPr lang="en-US" sz="2400" b="1" i="0" u="none" strike="noStrike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spriječiti</a:t>
                </a:r>
                <a:r>
                  <a:rPr lang="en-US" sz="2400" b="1" i="0" u="none" strike="noStrike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promjenom</a:t>
                </a:r>
                <a:r>
                  <a:rPr lang="en-US" sz="2400" b="1" i="0" u="none" strike="noStrike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životnih</a:t>
                </a:r>
                <a:r>
                  <a:rPr lang="en-US" sz="2400" b="1" i="0" u="none" strike="noStrike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0" u="none" strike="noStrike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navika</a:t>
                </a:r>
                <a:r>
                  <a:rPr lang="en-US" sz="2400" b="0" i="0" u="none" strike="noStrike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HR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7EBD731-99E0-534F-91D5-A50C8B980C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2145506"/>
                <a:ext cx="5157787" cy="4044157"/>
              </a:xfrm>
              <a:blipFill>
                <a:blip r:embed="rId3"/>
                <a:stretch>
                  <a:fillRect l="-1966" t="-1875" r="-5651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3132DD-E639-B44B-840A-7AC727545A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018382"/>
            <a:ext cx="5183188" cy="823912"/>
          </a:xfrm>
        </p:spPr>
        <p:txBody>
          <a:bodyPr/>
          <a:lstStyle/>
          <a:p>
            <a:r>
              <a:rPr lang="en-HR" dirty="0"/>
              <a:t>Nacionalni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78735BC1-006B-7E45-A4B5-D081AFFBFE90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200" y="1993900"/>
                <a:ext cx="5183188" cy="41957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0" i="0" u="none" strike="noStrike" dirty="0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2022. </a:t>
                </a:r>
                <a:r>
                  <a:rPr lang="en-US" b="1" i="0" u="none" strike="noStrike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388213</a:t>
                </a:r>
                <a:r>
                  <a:rPr lang="en-US" dirty="0">
                    <a:solidFill>
                      <a:srgbClr val="5555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DMT1</a:t>
                </a:r>
                <a:r>
                  <a:rPr lang="en-US" b="0" i="0" u="none" strike="noStrike" dirty="0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dirty="0">
                    <a:solidFill>
                      <a:srgbClr val="7F008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37 468</a:t>
                </a:r>
              </a:p>
              <a:p>
                <a:pPr marL="0" indent="0">
                  <a:buNone/>
                </a:pPr>
                <a:r>
                  <a:rPr lang="en-US" b="0" i="0" u="none" strike="noStrike" dirty="0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u="none" strike="noStrike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 </m:t>
                    </m:r>
                  </m:oMath>
                </a14:m>
                <a:r>
                  <a:rPr lang="en-US" b="1" i="0" u="none" strike="noStrike" dirty="0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60 % </a:t>
                </a:r>
                <a:r>
                  <a:rPr lang="en-US" b="1" i="0" u="none" strike="noStrike" dirty="0" err="1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ima</a:t>
                </a:r>
                <a:r>
                  <a:rPr lang="en-US" b="1" i="0" u="none" strike="noStrike" dirty="0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0" u="none" strike="noStrike" dirty="0" err="1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postavljenu</a:t>
                </a:r>
                <a:r>
                  <a:rPr lang="en-US" b="1" i="0" u="none" strike="noStrike" dirty="0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0" u="none" strike="noStrike" dirty="0" err="1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dijagnozu</a:t>
                </a:r>
                <a:r>
                  <a:rPr lang="en-US" dirty="0">
                    <a:solidFill>
                      <a:srgbClr val="5555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                         </a:t>
                </a:r>
                <a:r>
                  <a:rPr lang="en-US" b="0" i="0" u="none" strike="noStrike" dirty="0" err="1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ukupan</a:t>
                </a:r>
                <a:r>
                  <a:rPr lang="en-US" b="0" i="0" u="none" strike="noStrike" dirty="0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i="0" u="none" strike="noStrike" dirty="0" err="1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broj</a:t>
                </a:r>
                <a:r>
                  <a:rPr lang="en-US" b="0" i="0" u="none" strike="noStrike" dirty="0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i="0" u="none" strike="noStrike" dirty="0" err="1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oboljelih</a:t>
                </a:r>
                <a:r>
                  <a:rPr lang="en-US" b="0" i="0" u="none" strike="noStrike" dirty="0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u RH </a:t>
                </a:r>
                <a:r>
                  <a:rPr lang="en-US" b="0" i="0" u="none" strike="noStrike" dirty="0" err="1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blizu</a:t>
                </a:r>
                <a:r>
                  <a:rPr lang="en-US" b="0" i="0" u="none" strike="noStrike" dirty="0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b="1" i="0" u="none" strike="noStrike" dirty="0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500.000</a:t>
                </a:r>
                <a:r>
                  <a:rPr lang="en-US" b="0" i="0" u="none" strike="noStrike" dirty="0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-s</a:t>
                </a:r>
                <a:r>
                  <a:rPr lang="en-US" dirty="0">
                    <a:solidFill>
                      <a:srgbClr val="5555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vaka 8.osoba</a:t>
                </a:r>
                <a:endParaRPr lang="en-US" b="0" i="0" u="none" strike="noStrike" dirty="0">
                  <a:solidFill>
                    <a:srgbClr val="55555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5555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DM- </a:t>
                </a:r>
                <a:r>
                  <a:rPr lang="en-US" b="0" i="0" u="none" strike="noStrike" dirty="0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en-US" b="0" i="0" u="none" strike="noStrike" dirty="0" err="1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vodeći</a:t>
                </a:r>
                <a:r>
                  <a:rPr lang="en-US" b="0" i="0" u="none" strike="noStrike" dirty="0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i="0" u="none" strike="noStrike" dirty="0" err="1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uzrok</a:t>
                </a:r>
                <a:r>
                  <a:rPr lang="en-US" b="0" i="0" u="none" strike="noStrike" dirty="0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i="0" u="none" strike="noStrike" dirty="0" err="1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smrti</a:t>
                </a:r>
                <a:r>
                  <a:rPr lang="en-US" dirty="0">
                    <a:solidFill>
                      <a:srgbClr val="5555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0" i="0" u="none" strike="noStrike" dirty="0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u 2021</a:t>
                </a:r>
                <a:r>
                  <a:rPr lang="en-US" dirty="0">
                    <a:solidFill>
                      <a:srgbClr val="5555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.g</a:t>
                </a:r>
                <a:r>
                  <a:rPr lang="en-US" b="0" i="0" u="none" strike="noStrike" dirty="0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b="0" i="0" u="none" strike="noStrike" dirty="0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   2016/ </a:t>
                </a:r>
                <a:r>
                  <a:rPr lang="en-US" sz="2400" dirty="0">
                    <a:solidFill>
                      <a:srgbClr val="5555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19,8% </a:t>
                </a:r>
                <a:r>
                  <a:rPr lang="en-US" sz="2400" dirty="0" err="1">
                    <a:solidFill>
                      <a:srgbClr val="5555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proračuna</a:t>
                </a:r>
                <a:r>
                  <a:rPr lang="en-US" sz="2400" dirty="0">
                    <a:solidFill>
                      <a:srgbClr val="55555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HZZO</a:t>
                </a:r>
              </a:p>
              <a:p>
                <a:pPr marL="0" indent="0">
                  <a:buNone/>
                </a:pPr>
                <a:r>
                  <a:rPr lang="en-US" sz="2400" b="0" i="0" u="none" strike="noStrike" dirty="0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Od toga 88% </a:t>
                </a:r>
                <a:r>
                  <a:rPr lang="en-US" sz="2400" b="0" i="0" u="none" strike="noStrike" dirty="0" err="1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na</a:t>
                </a:r>
                <a:r>
                  <a:rPr lang="en-US" sz="2400" b="0" i="0" u="none" strike="noStrike" dirty="0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0" i="0" u="none" strike="noStrike" dirty="0" err="1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komplikacije</a:t>
                </a:r>
                <a:r>
                  <a:rPr lang="en-US" sz="2400" b="0" i="0" u="none" strike="noStrike" dirty="0">
                    <a:solidFill>
                      <a:srgbClr val="55555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H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78735BC1-006B-7E45-A4B5-D081AFFBF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200" y="1993900"/>
                <a:ext cx="5183188" cy="4195763"/>
              </a:xfrm>
              <a:blipFill>
                <a:blip r:embed="rId4"/>
                <a:stretch>
                  <a:fillRect l="-2445" t="-2410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C9A6D9D-DDB6-2E49-972D-F209EBC2EC2C}"/>
              </a:ext>
            </a:extLst>
          </p:cNvPr>
          <p:cNvSpPr txBox="1"/>
          <p:nvPr/>
        </p:nvSpPr>
        <p:spPr>
          <a:xfrm>
            <a:off x="455552" y="6611779"/>
            <a:ext cx="3916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www.hzjz.hr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aktualnosti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/hrvatski-dan-secerne-bolesti-2023</a:t>
            </a:r>
            <a:r>
              <a:rPr lang="en-US" sz="1000" dirty="0">
                <a:solidFill>
                  <a:srgbClr val="7030A0"/>
                </a:solidFill>
              </a:rPr>
              <a:t>/</a:t>
            </a:r>
            <a:endParaRPr lang="en-HR" sz="1000" dirty="0">
              <a:solidFill>
                <a:srgbClr val="7030A0"/>
              </a:solidFill>
            </a:endParaRPr>
          </a:p>
        </p:txBody>
      </p:sp>
      <p:pic>
        <p:nvPicPr>
          <p:cNvPr id="11" name="Picture 7" descr="People icon">
            <a:extLst>
              <a:ext uri="{FF2B5EF4-FFF2-40B4-BE49-F238E27FC236}">
                <a16:creationId xmlns:a16="http://schemas.microsoft.com/office/drawing/2014/main" id="{A1BAD710-40AD-D645-AADB-5008B26B6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516" y="1430338"/>
            <a:ext cx="658812" cy="52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Pulse icon">
            <a:extLst>
              <a:ext uri="{FF2B5EF4-FFF2-40B4-BE49-F238E27FC236}">
                <a16:creationId xmlns:a16="http://schemas.microsoft.com/office/drawing/2014/main" id="{3DFCA944-7913-5D4D-93DA-9F3049CC9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016" y="4167585"/>
            <a:ext cx="593125" cy="46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1E1F3DE7-0A53-3746-8E4B-E148154AD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37" y="2899569"/>
            <a:ext cx="658812" cy="52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CDF111-A048-B34C-AA61-64196171F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92582"/>
            <a:ext cx="593125" cy="46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101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8F9E19-CD03-2748-8BB5-F197A33EF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Štetni učinci: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ACBD9-5B45-194B-9A94-D29B03160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 err="1"/>
              <a:t>glukozurija</a:t>
            </a:r>
            <a:r>
              <a:rPr lang="hr-HR" dirty="0"/>
              <a:t> → ↑ rizik od infekcija </a:t>
            </a:r>
            <a:r>
              <a:rPr lang="hr-HR" dirty="0" err="1"/>
              <a:t>genitourinarnog</a:t>
            </a:r>
            <a:r>
              <a:rPr lang="hr-HR" dirty="0"/>
              <a:t> trakta                                   </a:t>
            </a:r>
            <a:r>
              <a:rPr lang="hr-HR" b="1" dirty="0"/>
              <a:t>osmotska </a:t>
            </a:r>
            <a:r>
              <a:rPr lang="hr-HR" b="1" dirty="0" err="1"/>
              <a:t>diureza</a:t>
            </a:r>
            <a:r>
              <a:rPr lang="hr-HR" b="1" dirty="0"/>
              <a:t> </a:t>
            </a:r>
            <a:r>
              <a:rPr lang="hr-HR" dirty="0"/>
              <a:t>dovodi do:  </a:t>
            </a:r>
            <a:r>
              <a:rPr lang="hr-HR" dirty="0" err="1"/>
              <a:t>poliurije</a:t>
            </a:r>
            <a:r>
              <a:rPr lang="hr-HR" dirty="0"/>
              <a:t> </a:t>
            </a:r>
            <a:r>
              <a:rPr lang="hr-HR" dirty="0" err="1"/>
              <a:t>hipovolemije</a:t>
            </a:r>
            <a:r>
              <a:rPr lang="hr-HR" dirty="0"/>
              <a:t>, </a:t>
            </a:r>
            <a:r>
              <a:rPr lang="hr-HR" dirty="0" err="1"/>
              <a:t>hipotenzije</a:t>
            </a:r>
            <a:r>
              <a:rPr lang="hr-HR" dirty="0"/>
              <a:t>, akutne ozljede bubrega                                                                                  </a:t>
            </a:r>
            <a:r>
              <a:rPr lang="hr-HR" b="1" dirty="0"/>
              <a:t>↑ Rizik od prijeloma                                                                                           ↑ Rizik od dijabetičke </a:t>
            </a:r>
            <a:r>
              <a:rPr lang="hr-HR" b="1" dirty="0" err="1"/>
              <a:t>ketoacidoze</a:t>
            </a:r>
            <a:r>
              <a:rPr lang="hr-HR" b="1" dirty="0"/>
              <a:t> Reakcije preosjetljivosti         Amputacije donjih ekstremiteta </a:t>
            </a:r>
            <a:r>
              <a:rPr lang="hr-HR" dirty="0"/>
              <a:t>(posebno </a:t>
            </a:r>
            <a:r>
              <a:rPr lang="hr-HR" dirty="0" err="1"/>
              <a:t>kanagliflozin</a:t>
            </a:r>
            <a:r>
              <a:rPr lang="hr-HR" dirty="0"/>
              <a:t>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Dostupni: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apagliflozin, empagliflozin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rtugliflozin,</a:t>
            </a:r>
            <a:r>
              <a:rPr lang="hr-HR" dirty="0"/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anagliflozin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sotagliflozin</a:t>
            </a:r>
            <a:endParaRPr lang="en-HR" dirty="0"/>
          </a:p>
        </p:txBody>
      </p:sp>
      <p:pic>
        <p:nvPicPr>
          <p:cNvPr id="6" name="Picture 2" descr="Pharmaceutical Tablets">
            <a:extLst>
              <a:ext uri="{FF2B5EF4-FFF2-40B4-BE49-F238E27FC236}">
                <a16:creationId xmlns:a16="http://schemas.microsoft.com/office/drawing/2014/main" id="{B6AD17E7-82DE-C344-AAB0-C48AC3041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005" y="189415"/>
            <a:ext cx="1873406" cy="136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6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0E3BB-002C-4640-A7C5-7002EE5AD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Bigvanidi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Metformin</a:t>
            </a:r>
            <a:endParaRPr lang="en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CCA51-E6C3-5D44-8BAA-DC1FE0BF53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↓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Glukoneogeneza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jetri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i bubrezima                                                        ↓ GI apsorpcija glukoze                                                                                    ↓ Inzulinska rezistencija                                                                                  ↑ Unos glukoze u mišiće i masno tkivno 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stimulira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izlučivanje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GLP-1</a:t>
            </a:r>
          </a:p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↓ GUK natašte i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postprandijalno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Stabilizira ili smanjuje težinu                                                                     ↓ LDL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HDL</a:t>
            </a:r>
          </a:p>
          <a:p>
            <a:pPr marL="0" indent="0">
              <a:buNone/>
            </a:pPr>
            <a:endParaRPr lang="en-HR" dirty="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2E1AF925-7112-4A48-9C75-0236915D0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653" y="0"/>
            <a:ext cx="4578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143940-DE2E-8544-9DB2-59529F87E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291" y="15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HR" altLang="en-H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</a:rPr>
            </a:br>
            <a:endParaRPr kumimoji="0" lang="en-HR" altLang="en-H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3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2CD74-A06F-AA46-8D89-19B86FB6A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Zlatni standard za liječenje DMT2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BB54-CBC4-0E45-8F4D-5450F98081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18191B"/>
                </a:solidFill>
                <a:latin typeface="Arial" panose="020B0604020202020204" pitchFamily="34" charset="0"/>
              </a:rPr>
              <a:t>S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intetski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analog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prirodnog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proizvoda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gvanidina</a:t>
            </a:r>
            <a:endParaRPr lang="en-US" dirty="0">
              <a:solidFill>
                <a:srgbClr val="18191B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hr-HR" dirty="0"/>
              <a:t>Lijek izbora u većini slučajeva: dobro se podnosi, niska cijena, nema rizika od hipoglikemije s </a:t>
            </a:r>
            <a:r>
              <a:rPr lang="hr-HR" dirty="0" err="1"/>
              <a:t>monoterapijom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M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etformin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ima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pleiotropne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učinke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protiv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starenja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, u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prevenciji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I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terapiji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raka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</a:rPr>
              <a:t>…..</a:t>
            </a:r>
            <a:endParaRPr lang="en-US" dirty="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1D996-11C3-184E-8767-F6DAA30A46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effectLst/>
            </a:endParaRPr>
          </a:p>
          <a:p>
            <a:pPr marL="457200" lvl="1" indent="0">
              <a:buNone/>
            </a:pPr>
            <a:r>
              <a:rPr lang="en-US" b="1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Štetni</a:t>
            </a:r>
            <a:r>
              <a:rPr lang="en-US" b="1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učinci</a:t>
            </a:r>
            <a:endParaRPr lang="en-US" b="1" dirty="0">
              <a:solidFill>
                <a:srgbClr val="18191B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• GI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učinci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poboljšavaju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smanjenjem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doze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ili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prekidom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):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◦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Metalni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okus</a:t>
            </a:r>
            <a:endParaRPr lang="en-US" dirty="0">
              <a:solidFill>
                <a:srgbClr val="18191B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◦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Proljev</a:t>
            </a:r>
            <a:endParaRPr lang="en-US" dirty="0">
              <a:solidFill>
                <a:srgbClr val="18191B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◦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Anoreksija</a:t>
            </a:r>
            <a:endParaRPr lang="en-US" dirty="0">
              <a:solidFill>
                <a:srgbClr val="18191B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◦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Mučnina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povraćanje</a:t>
            </a:r>
            <a:endParaRPr lang="en-US" dirty="0">
              <a:solidFill>
                <a:srgbClr val="18191B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en-US" b="1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Laktacidoza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:rijetko</a:t>
            </a:r>
            <a:endParaRPr lang="en-US" dirty="0">
              <a:solidFill>
                <a:srgbClr val="18191B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Nedostatak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vitamina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B12 (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tijekom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dugotrajne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terapije</a:t>
            </a:r>
            <a:r>
              <a:rPr lang="en-US" dirty="0">
                <a:solidFill>
                  <a:srgbClr val="18191B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latin typeface="Arial" panose="020B0604020202020204" pitchFamily="34" charset="0"/>
              </a:rPr>
              <a:t>z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bog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↓ GI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apsorpcije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vitamina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B12,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rijetko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dovodi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do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megaloblastične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anemije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može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pogoršati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dijabetičku</a:t>
            </a:r>
            <a:r>
              <a:rPr lang="en-US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polineuropatiju</a:t>
            </a:r>
            <a:endParaRPr lang="en-US" dirty="0">
              <a:solidFill>
                <a:srgbClr val="18191B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374974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D7AFB-4D65-0B46-AA0E-E7036FA34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191C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Smjernice</a:t>
            </a:r>
            <a:r>
              <a:rPr lang="en-US" dirty="0">
                <a:solidFill>
                  <a:srgbClr val="191C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dirty="0" err="1">
                <a:solidFill>
                  <a:srgbClr val="191C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liječenje</a:t>
            </a:r>
            <a:r>
              <a:rPr lang="en-US" dirty="0">
                <a:solidFill>
                  <a:srgbClr val="191C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91C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hiperglikemije</a:t>
            </a:r>
            <a:r>
              <a:rPr lang="en-US" dirty="0">
                <a:solidFill>
                  <a:srgbClr val="191C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>
                <a:solidFill>
                  <a:srgbClr val="191C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DMT</a:t>
            </a:r>
            <a:r>
              <a:rPr lang="en-US" dirty="0">
                <a:solidFill>
                  <a:srgbClr val="191C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br>
              <a:rPr lang="en-US" dirty="0">
                <a:solidFill>
                  <a:srgbClr val="191C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pristup usmjeren na pacijenta</a:t>
            </a:r>
            <a:br>
              <a:rPr lang="en-US" dirty="0">
                <a:solidFill>
                  <a:srgbClr val="191C1F"/>
                </a:solidFill>
                <a:effectLst/>
                <a:latin typeface="Helvetica" pitchFamily="2" charset="0"/>
              </a:rPr>
            </a:br>
            <a:endParaRPr lang="en-HR" dirty="0"/>
          </a:p>
        </p:txBody>
      </p:sp>
      <p:pic>
        <p:nvPicPr>
          <p:cNvPr id="18434" name="Picture 2">
            <a:hlinkClick r:id="rId2"/>
            <a:extLst>
              <a:ext uri="{FF2B5EF4-FFF2-40B4-BE49-F238E27FC236}">
                <a16:creationId xmlns:a16="http://schemas.microsoft.com/office/drawing/2014/main" id="{7370C544-FD9D-B34C-8164-6D46519BC8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163060"/>
            <a:ext cx="5181600" cy="367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54C57-C822-4646-B8A9-B132E60165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LIJEKOVI KOJI MIJENJAJU PARADIGMU LIJEČENJA DMT2 :                                       </a:t>
            </a:r>
            <a:r>
              <a:rPr lang="en-US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GLP1RA</a:t>
            </a:r>
            <a:r>
              <a:rPr lang="en-US" sz="28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agonisti</a:t>
            </a:r>
            <a:r>
              <a:rPr lang="en-US" sz="28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receptora</a:t>
            </a:r>
            <a:r>
              <a:rPr lang="en-US" sz="28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hormona</a:t>
            </a:r>
            <a:r>
              <a:rPr lang="en-US" sz="28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peptida-1 </a:t>
            </a:r>
            <a:r>
              <a:rPr lang="en-US" sz="28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nalik</a:t>
            </a:r>
            <a:r>
              <a:rPr lang="en-US" sz="28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glukagonu</a:t>
            </a:r>
            <a:r>
              <a:rPr lang="en-US" sz="28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28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                                    </a:t>
            </a:r>
            <a:r>
              <a:rPr lang="en-US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SGLT2i</a:t>
            </a:r>
            <a:r>
              <a:rPr lang="en-US" sz="28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inhibitori</a:t>
            </a:r>
            <a:r>
              <a:rPr lang="en-US" sz="28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kotransportera-2 </a:t>
            </a:r>
            <a:r>
              <a:rPr lang="en-US" sz="28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natrij-glukoza</a:t>
            </a:r>
            <a:r>
              <a:rPr lang="en-US" sz="28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</a:rPr>
              <a:t>Ne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</a:rPr>
              <a:t>snižavaju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</a:rPr>
              <a:t>samo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glukozu</a:t>
            </a:r>
            <a:r>
              <a:rPr lang="en-US" sz="28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</a:rPr>
              <a:t>već</a:t>
            </a:r>
            <a:r>
              <a:rPr lang="en-US" sz="28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smanjuju</a:t>
            </a:r>
            <a:r>
              <a:rPr lang="en-US" sz="28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28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rizik</a:t>
            </a:r>
            <a:r>
              <a:rPr lang="en-US" sz="28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od </a:t>
            </a:r>
            <a:r>
              <a:rPr lang="en-US" sz="28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velikih</a:t>
            </a:r>
            <a:r>
              <a:rPr lang="en-US" sz="28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štetnih</a:t>
            </a:r>
            <a:r>
              <a:rPr lang="en-US" sz="280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KV  </a:t>
            </a:r>
            <a:r>
              <a:rPr lang="en-US" sz="280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događaja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</a:rPr>
              <a:t>korisni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</a:rPr>
              <a:t> za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</a:rPr>
              <a:t>zdravlje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</a:rPr>
              <a:t>bubrega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  <a:endParaRPr lang="en-US" sz="280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H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1CBCC-EE78-1D4C-AF56-8828C34A8E9D}"/>
              </a:ext>
            </a:extLst>
          </p:cNvPr>
          <p:cNvSpPr txBox="1"/>
          <p:nvPr/>
        </p:nvSpPr>
        <p:spPr>
          <a:xfrm>
            <a:off x="7107382" y="2355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536851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AFC5C5-ABAB-4541-AAC6-4084DE007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>
                <a:latin typeface="Arial" panose="020B0604020202020204" pitchFamily="34" charset="0"/>
                <a:cs typeface="Arial" panose="020B0604020202020204" pitchFamily="34" charset="0"/>
              </a:rPr>
              <a:t>SEMAGLUTID: Ozempic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HR" dirty="0">
                <a:latin typeface="Arial" panose="020B0604020202020204" pitchFamily="34" charset="0"/>
                <a:cs typeface="Arial" panose="020B0604020202020204" pitchFamily="34" charset="0"/>
              </a:rPr>
              <a:t> Wegovy</a:t>
            </a:r>
          </a:p>
        </p:txBody>
      </p:sp>
      <p:pic>
        <p:nvPicPr>
          <p:cNvPr id="16386" name="Picture 2" descr="Yellow, blue, and red label Ozempic® (semaglutide) injection Pens ">
            <a:extLst>
              <a:ext uri="{FF2B5EF4-FFF2-40B4-BE49-F238E27FC236}">
                <a16:creationId xmlns:a16="http://schemas.microsoft.com/office/drawing/2014/main" id="{118EA496-66A3-3446-8B8E-AF45F9CFAF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39" y="2386361"/>
            <a:ext cx="3142633" cy="37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Wegovy® pens">
            <a:extLst>
              <a:ext uri="{FF2B5EF4-FFF2-40B4-BE49-F238E27FC236}">
                <a16:creationId xmlns:a16="http://schemas.microsoft.com/office/drawing/2014/main" id="{F90C140E-6645-A240-9618-C444AFA135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1" y="3429000"/>
            <a:ext cx="3142633" cy="249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F7E426-BB32-CA49-942F-97BA37BA09B6}"/>
              </a:ext>
            </a:extLst>
          </p:cNvPr>
          <p:cNvSpPr txBox="1"/>
          <p:nvPr/>
        </p:nvSpPr>
        <p:spPr>
          <a:xfrm>
            <a:off x="541839" y="1873405"/>
            <a:ext cx="4273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2400" dirty="0">
                <a:latin typeface="Arial" panose="020B0604020202020204" pitchFamily="34" charset="0"/>
                <a:cs typeface="Arial" panose="020B0604020202020204" pitchFamily="34" charset="0"/>
              </a:rPr>
              <a:t>Ozempic  registriran za DMT2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FFF10C-6316-8549-A9D7-88137DC8BDB2}"/>
              </a:ext>
            </a:extLst>
          </p:cNvPr>
          <p:cNvSpPr txBox="1"/>
          <p:nvPr/>
        </p:nvSpPr>
        <p:spPr>
          <a:xfrm>
            <a:off x="6738609" y="1857375"/>
            <a:ext cx="427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400" dirty="0">
                <a:latin typeface="Arial" panose="020B0604020202020204" pitchFamily="34" charset="0"/>
                <a:cs typeface="Arial" panose="020B0604020202020204" pitchFamily="34" charset="0"/>
              </a:rPr>
              <a:t>Wegovy- za liječenje debljine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HR" sz="2400" dirty="0">
                <a:latin typeface="Arial" panose="020B0604020202020204" pitchFamily="34" charset="0"/>
                <a:cs typeface="Arial" panose="020B0604020202020204" pitchFamily="34" charset="0"/>
              </a:rPr>
              <a:t>od osoba bez DMT2</a:t>
            </a:r>
          </a:p>
        </p:txBody>
      </p:sp>
    </p:spTree>
    <p:extLst>
      <p:ext uri="{BB962C8B-B14F-4D97-AF65-F5344CB8AC3E}">
        <p14:creationId xmlns:p14="http://schemas.microsoft.com/office/powerpoint/2010/main" val="3574824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4E1B1F-8ED5-7B42-9977-81281D698239}"/>
              </a:ext>
            </a:extLst>
          </p:cNvPr>
          <p:cNvSpPr txBox="1"/>
          <p:nvPr/>
        </p:nvSpPr>
        <p:spPr>
          <a:xfrm>
            <a:off x="3257551" y="2505670"/>
            <a:ext cx="5262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5400" dirty="0"/>
              <a:t>HVALA NA PAŽNJI </a:t>
            </a:r>
          </a:p>
        </p:txBody>
      </p:sp>
    </p:spTree>
    <p:extLst>
      <p:ext uri="{BB962C8B-B14F-4D97-AF65-F5344CB8AC3E}">
        <p14:creationId xmlns:p14="http://schemas.microsoft.com/office/powerpoint/2010/main" val="1040307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73C802-8E8A-CF4F-956E-F71BB70D6D25}"/>
              </a:ext>
            </a:extLst>
          </p:cNvPr>
          <p:cNvSpPr txBox="1"/>
          <p:nvPr/>
        </p:nvSpPr>
        <p:spPr>
          <a:xfrm>
            <a:off x="172995" y="258630"/>
            <a:ext cx="116277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r>
              <a:rPr lang="hr-HR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melitus</a:t>
            </a:r>
            <a:r>
              <a:rPr lang="hr-HR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dijabetes (DM) je kronična, metabolička bolest koju karakteriziraju povišene razine glukoze u krvi, što s vremenom dovodi do ozbiljnih oštećenja srca, krvnih žila, očiju, bubrega i živaca. ( *SZO)</a:t>
            </a:r>
            <a:endParaRPr lang="en-HR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AA52C4-A856-D742-B8D7-CA784C7BDEF6}"/>
              </a:ext>
            </a:extLst>
          </p:cNvPr>
          <p:cNvSpPr txBox="1"/>
          <p:nvPr/>
        </p:nvSpPr>
        <p:spPr>
          <a:xfrm>
            <a:off x="172995" y="6437870"/>
            <a:ext cx="231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* SZO- Svjetska zdravstvena </a:t>
            </a:r>
            <a:r>
              <a:rPr lang="hr-HR" sz="1000" dirty="0" err="1"/>
              <a:t>organozacija</a:t>
            </a:r>
            <a:endParaRPr lang="hr-HR" sz="1000" dirty="0"/>
          </a:p>
          <a:p>
            <a:r>
              <a:rPr lang="hr-HR" sz="1000" dirty="0"/>
              <a:t>** GDM </a:t>
            </a:r>
            <a:r>
              <a:rPr lang="hr-HR" sz="1000" dirty="0" err="1"/>
              <a:t>gestacijski</a:t>
            </a:r>
            <a:r>
              <a:rPr lang="hr-HR" sz="1000" dirty="0"/>
              <a:t> dijabetes </a:t>
            </a:r>
            <a:r>
              <a:rPr lang="hr-HR" sz="1000" dirty="0" err="1"/>
              <a:t>melitus</a:t>
            </a:r>
            <a:endParaRPr lang="en-HR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804BF6-892C-0249-A94B-A685F76EDA81}"/>
                  </a:ext>
                </a:extLst>
              </p:cNvPr>
              <p:cNvSpPr txBox="1"/>
              <p:nvPr/>
            </p:nvSpPr>
            <p:spPr>
              <a:xfrm>
                <a:off x="13252" y="1458959"/>
                <a:ext cx="1260735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H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HR" sz="2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KLASIFIKACIJA </a:t>
                </a:r>
                <a:r>
                  <a:rPr lang="en-US" sz="2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HR" sz="2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ETIOLOGIJA</a:t>
                </a:r>
              </a:p>
              <a:p>
                <a:endParaRPr lang="en-HR" sz="2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HR" sz="2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DMT1</a:t>
                </a:r>
                <a:r>
                  <a:rPr lang="en-HR" sz="24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-autoimuna destrukcija</a:t>
                </a:r>
                <a:r>
                  <a:rPr lang="el-GR" sz="24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 β-</a:t>
                </a:r>
                <a:r>
                  <a:rPr lang="hr-HR" sz="24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stanica gušterače; genetski i okolišni čimbenici ( hrana, virusi, toksini, stres)</a:t>
                </a:r>
              </a:p>
              <a:p>
                <a:r>
                  <a:rPr lang="hr-HR" sz="2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DMT2 – kombinacija </a:t>
                </a:r>
                <a14:m>
                  <m:oMath xmlns:m="http://schemas.openxmlformats.org/officeDocument/2006/math">
                    <m:r>
                      <a:rPr lang="hr-HR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↓</m:t>
                    </m:r>
                    <m:r>
                      <a:rPr lang="hr-HR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𝒔𝒆𝒌𝒓𝒆𝒄𝒊𝒋𝒆</m:t>
                    </m:r>
                    <m:r>
                      <a:rPr lang="hr-HR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hr-HR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𝒊𝒏𝒛𝒖𝒍𝒊𝒏𝒂</m:t>
                    </m:r>
                    <m:r>
                      <a:rPr lang="hr-HR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hr-HR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hr-HR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hr-HR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𝒊𝒏𝒛𝒖𝒍𝒊𝒏𝒔𝒌𝒆</m:t>
                    </m:r>
                    <m:r>
                      <a:rPr lang="hr-HR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hr-HR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𝒓𝒆𝒛𝒊𝒔𝒕𝒆𝒏𝒄𝒊𝒋𝒆</m:t>
                    </m:r>
                    <m:r>
                      <a:rPr lang="hr-HR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hr-HR" sz="2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𝑰𝑹</m:t>
                    </m:r>
                  </m:oMath>
                </a14:m>
                <a:r>
                  <a:rPr lang="hr-HR" sz="24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; genetika, debljina, tjelesna neaktivnost)</a:t>
                </a:r>
              </a:p>
              <a:p>
                <a:r>
                  <a:rPr lang="hr-HR" sz="2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GDM**- trudnoćom izazvan DM; podloga IR; okidači: debljina, obiteljska anamneza, dob majke)</a:t>
                </a:r>
              </a:p>
              <a:p>
                <a:r>
                  <a:rPr lang="hr-HR" sz="24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Ostali tipovi – </a:t>
                </a:r>
                <a:r>
                  <a:rPr lang="hr-HR" sz="24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monogenski</a:t>
                </a:r>
                <a:r>
                  <a:rPr lang="hr-HR" sz="24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MODY,  DM kao posljedica bolesti </a:t>
                </a:r>
                <a:r>
                  <a:rPr lang="hr-HR" sz="2400" b="1" dirty="0" err="1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egzokrine</a:t>
                </a:r>
                <a:r>
                  <a:rPr lang="hr-HR" sz="2400" b="1" dirty="0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gušterače</a:t>
                </a:r>
                <a:endParaRPr lang="el-GR" sz="2400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HR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804BF6-892C-0249-A94B-A685F76ED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2" y="1458959"/>
                <a:ext cx="12607354" cy="3970318"/>
              </a:xfrm>
              <a:prstGeom prst="rect">
                <a:avLst/>
              </a:prstGeom>
              <a:blipFill>
                <a:blip r:embed="rId3"/>
                <a:stretch>
                  <a:fillRect l="-704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BA1F37F-3EFE-5F46-97DE-A8A9B5E35751}"/>
              </a:ext>
            </a:extLst>
          </p:cNvPr>
          <p:cNvSpPr txBox="1"/>
          <p:nvPr/>
        </p:nvSpPr>
        <p:spPr>
          <a:xfrm>
            <a:off x="172995" y="5394927"/>
            <a:ext cx="1030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 LIJEČENJA</a:t>
            </a:r>
            <a:r>
              <a:rPr lang="en-HR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regulacija glikemije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sprječavanje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komplikacija</a:t>
            </a:r>
            <a:r>
              <a:rPr lang="en-HR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198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1126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2" name="Rectangle 1127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5" name="Picture 1" descr="Figure 1">
            <a:extLst>
              <a:ext uri="{FF2B5EF4-FFF2-40B4-BE49-F238E27FC236}">
                <a16:creationId xmlns:a16="http://schemas.microsoft.com/office/drawing/2014/main" id="{C9B00ACA-F832-CD46-B758-035EED1D61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191" y="628631"/>
            <a:ext cx="1003795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AC2D0B-39F9-4F4A-B5E9-2F7475F95E72}"/>
              </a:ext>
            </a:extLst>
          </p:cNvPr>
          <p:cNvSpPr txBox="1"/>
          <p:nvPr/>
        </p:nvSpPr>
        <p:spPr>
          <a:xfrm>
            <a:off x="7851648" y="6030184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u="none" strike="noStrike" dirty="0">
                <a:effectLst/>
                <a:latin typeface="Noto Sans" panose="020B0502040504020204" pitchFamily="34" charset="0"/>
              </a:rPr>
              <a:t> </a:t>
            </a:r>
            <a:r>
              <a:rPr lang="en-US" sz="100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Journal of Endocrinology 250, 3; </a:t>
            </a:r>
            <a:r>
              <a:rPr lang="en-US" sz="1000" i="0" u="none" strike="noStrike" dirty="0">
                <a:solidFill>
                  <a:schemeClr val="accent1"/>
                </a:solidFill>
                <a:effectLst/>
                <a:latin typeface="Noto Sans" panose="020B050204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10.1530/JOE-21-0067</a:t>
            </a:r>
            <a:endParaRPr lang="en-HR" sz="1000" dirty="0">
              <a:solidFill>
                <a:schemeClr val="accent1"/>
              </a:solidFill>
            </a:endParaRP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28823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CF10E-AD27-5F44-9560-C7BF20544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Principi liječenja T1DM</a:t>
            </a:r>
            <a:endParaRPr lang="en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06D5-B6D0-FC45-9111-76D8E22EDF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Nadoknada egzogenog inzulina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korištenjem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bazal-bolus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terapije, bilo kao MDI *ili CSII.**                                           2.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Praćenje glukoze u krvi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 SMBG*** i/ili CGM**** s razvojem individualiziranih ciljeva A1c.                                                        3.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Edukacija pacijenata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                               Tim pružatelja podrške uključujući endokrinologe, medicinske sestre, certificirane stručnjake za njegu i edukaciju za dijabetes, farmaceute, psihologe, dijetetičare, socijalne radnike, druge stručnjake kao što su kardiolozi,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nefrolozi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psihijatri kao i članove obitelji, grupe socijalne podrške itd.</a:t>
            </a:r>
            <a:endParaRPr lang="en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C3DE375-0FEE-C442-9404-3A004FC1B36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H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iljevi liječenja:</a:t>
                </a:r>
              </a:p>
              <a:p>
                <a:pPr marL="0" indent="0">
                  <a:buNone/>
                </a:pPr>
                <a:r>
                  <a:rPr lang="en-H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danas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HR" dirty="0">
                    <a:latin typeface="Arial" panose="020B0604020202020204" pitchFamily="34" charset="0"/>
                    <a:cs typeface="Arial" panose="020B0604020202020204" pitchFamily="34" charset="0"/>
                  </a:rPr>
                  <a:t>državanje fiziološke razine glukoze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HR" dirty="0">
                    <a:latin typeface="Arial" panose="020B0604020202020204" pitchFamily="34" charset="0"/>
                    <a:cs typeface="Arial" panose="020B0604020202020204" pitchFamily="34" charset="0"/>
                  </a:rPr>
                  <a:t>manjenje kroničnih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komplikacija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početni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spriječiti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smrtnonosne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komplikacije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akutne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komplikacije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uzrokovane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hiperglikemijom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800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2800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graničavajući</a:t>
                </a:r>
                <a:r>
                  <a:rPr lang="en-US" sz="28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čimbenik</a:t>
                </a:r>
                <a:r>
                  <a:rPr lang="en-US" sz="28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za </a:t>
                </a:r>
                <a:r>
                  <a:rPr lang="en-US" sz="2800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postizanje</a:t>
                </a:r>
                <a:r>
                  <a:rPr lang="en-US" sz="28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dobrih</a:t>
                </a:r>
                <a:r>
                  <a:rPr lang="en-US" sz="28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razina</a:t>
                </a:r>
                <a:r>
                  <a:rPr lang="en-US" sz="28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glikemije</a:t>
                </a:r>
                <a:r>
                  <a:rPr lang="en-US" sz="28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2800" b="1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hipoglikemija</a:t>
                </a:r>
                <a:r>
                  <a:rPr lang="en-US" sz="2800" b="1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800" b="0" i="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GUK</m:t>
                    </m:r>
                    <m:r>
                      <a:rPr lang="en-US" sz="2800" b="0" i="1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r-HR" sz="2800" b="0" i="0" smtClean="0">
                        <a:solidFill>
                          <a:schemeClr val="accent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3,9 mmol/L),                      </a:t>
                </a:r>
                <a:r>
                  <a:rPr lang="en-US" sz="2800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određena</a:t>
                </a:r>
                <a:r>
                  <a:rPr lang="en-US" sz="28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neusklađenošću</a:t>
                </a:r>
                <a:r>
                  <a:rPr lang="en-US" sz="28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između</a:t>
                </a:r>
                <a:r>
                  <a:rPr lang="en-US" sz="28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primjene</a:t>
                </a:r>
                <a:r>
                  <a:rPr lang="en-US" sz="28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inzulina</a:t>
                </a:r>
                <a:r>
                  <a:rPr lang="en-US" sz="28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8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unosa</a:t>
                </a:r>
                <a:r>
                  <a:rPr lang="en-US" sz="2800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ugljikohidrata</a:t>
                </a:r>
                <a:endParaRPr lang="en-US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H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C3DE375-0FEE-C442-9404-3A004FC1B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467" t="-2907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F3CCC8-8330-2148-AC4D-C9344FADEC8F}"/>
              </a:ext>
            </a:extLst>
          </p:cNvPr>
          <p:cNvSpPr txBox="1"/>
          <p:nvPr/>
        </p:nvSpPr>
        <p:spPr>
          <a:xfrm>
            <a:off x="371061" y="6056243"/>
            <a:ext cx="266290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10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000" dirty="0">
                <a:solidFill>
                  <a:srgbClr val="3C4044"/>
                </a:solidFill>
                <a:effectLst/>
                <a:latin typeface="Arial" panose="020B0604020202020204" pitchFamily="34" charset="0"/>
              </a:rPr>
              <a:t>Multiple daily injection</a:t>
            </a:r>
          </a:p>
          <a:p>
            <a:r>
              <a:rPr lang="en-HR" sz="1000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en-US" sz="10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Continuous subcutaneous insulin infusion</a:t>
            </a:r>
          </a:p>
          <a:p>
            <a:r>
              <a:rPr lang="en-US" sz="10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Self monitoring of blood glucose</a:t>
            </a:r>
          </a:p>
          <a:p>
            <a:r>
              <a:rPr lang="en-US" sz="10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 </a:t>
            </a:r>
            <a:r>
              <a:rPr lang="en-US" sz="1000" dirty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CGM Continuous glucose monitoring</a:t>
            </a:r>
          </a:p>
          <a:p>
            <a:endParaRPr lang="en-US" dirty="0">
              <a:solidFill>
                <a:srgbClr val="191919"/>
              </a:solidFill>
              <a:effectLst/>
              <a:latin typeface="Arial" panose="020B0604020202020204" pitchFamily="34" charset="0"/>
            </a:endParaRP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422572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E935C-BFF6-A046-802E-07960B23C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Liječenje</a:t>
            </a:r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DMT1</a:t>
            </a:r>
            <a:r>
              <a:rPr lang="en-HR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kombinacija                      </a:t>
            </a:r>
            <a:r>
              <a:rPr lang="en-US" sz="40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brzih</a:t>
            </a:r>
            <a:r>
              <a:rPr lang="en-US" sz="400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dugodjelujućih</a:t>
            </a:r>
            <a:r>
              <a:rPr lang="en-US" sz="400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inzulinskih</a:t>
            </a:r>
            <a:r>
              <a:rPr lang="en-US" sz="400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analoga</a:t>
            </a:r>
            <a:r>
              <a:rPr lang="en-US" sz="400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HR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21FBF-D8FB-5F4C-87DD-B3682B95B3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Isporuka</a:t>
            </a:r>
            <a:r>
              <a:rPr lang="en-US" b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inzulina</a:t>
            </a:r>
            <a:r>
              <a:rPr lang="en-US" b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supkutano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                                  -</a:t>
            </a:r>
            <a:r>
              <a:rPr lang="en-US" b="1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višestruke</a:t>
            </a:r>
            <a:r>
              <a:rPr lang="en-US" b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dnevne</a:t>
            </a:r>
            <a:r>
              <a:rPr lang="en-US" b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injekcije</a:t>
            </a:r>
            <a:r>
              <a:rPr lang="en-US" b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, 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-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supkutana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infuzija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inzulina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pomoću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inzulinskih</a:t>
            </a:r>
            <a:r>
              <a:rPr lang="en-US" b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pumpi</a:t>
            </a:r>
            <a:r>
              <a:rPr lang="en-US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.                     </a:t>
            </a:r>
            <a:endParaRPr lang="en-HR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D8488-306B-4A40-A9A1-87F2C6A63A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S</a:t>
            </a:r>
            <a:r>
              <a:rPr lang="en-US" sz="2400" b="1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amokontrola</a:t>
            </a:r>
            <a:r>
              <a:rPr lang="en-US" sz="2400" b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glukoze</a:t>
            </a:r>
            <a:r>
              <a:rPr lang="en-US" sz="2400" b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2400" b="1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krvi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              </a:t>
            </a:r>
            <a:r>
              <a:rPr lang="en-US" sz="240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-</a:t>
            </a:r>
            <a:r>
              <a:rPr lang="en-US" sz="2400" b="1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mjerači</a:t>
            </a:r>
            <a:r>
              <a:rPr lang="en-US" sz="2400" b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glukoze</a:t>
            </a:r>
            <a:r>
              <a:rPr lang="en-US" sz="2400" b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u </a:t>
            </a:r>
            <a:r>
              <a:rPr lang="en-US" sz="2400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krvi</a:t>
            </a:r>
            <a:r>
              <a:rPr lang="en-US" sz="240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,                       -</a:t>
            </a:r>
            <a:r>
              <a:rPr lang="en-US" sz="2400" b="1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uređaji</a:t>
            </a:r>
            <a:r>
              <a:rPr lang="en-US" sz="2400" b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2400" b="1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kontinuirano</a:t>
            </a:r>
            <a:r>
              <a:rPr lang="en-US" sz="2400" b="1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praćenje</a:t>
            </a:r>
            <a:r>
              <a:rPr lang="en-US" sz="240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                            </a:t>
            </a:r>
            <a:endParaRPr lang="en-HR" sz="2400" dirty="0">
              <a:solidFill>
                <a:schemeClr val="accent1"/>
              </a:solidFill>
            </a:endParaRPr>
          </a:p>
        </p:txBody>
      </p:sp>
      <p:pic>
        <p:nvPicPr>
          <p:cNvPr id="5" name="Picture 3" descr="Figure 12. . Idealized insulin curves for prandial insulin with a rapid-acting analog (RAA) with basal insulin glargine or insulin detemir.">
            <a:extLst>
              <a:ext uri="{FF2B5EF4-FFF2-40B4-BE49-F238E27FC236}">
                <a16:creationId xmlns:a16="http://schemas.microsoft.com/office/drawing/2014/main" id="{9039A448-E0A6-1D4E-9AD7-CBD09AC86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9930" y="3876998"/>
            <a:ext cx="3750365" cy="261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B1D81C-7DDA-AE45-9018-5989D0334E94}"/>
              </a:ext>
            </a:extLst>
          </p:cNvPr>
          <p:cNvSpPr txBox="1"/>
          <p:nvPr/>
        </p:nvSpPr>
        <p:spPr>
          <a:xfrm>
            <a:off x="212035" y="6492876"/>
            <a:ext cx="2933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www.ncbi.nlm.nih.gov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/books/NBK279114/</a:t>
            </a:r>
            <a:endParaRPr lang="en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dirty="0"/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090E2A0E-0D9C-814A-A5EF-D36D9FC98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77" y="4154557"/>
            <a:ext cx="1649897" cy="128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9" descr="Continuous glucose monitoring versus self-monitoring of blood glucose: A healthcare professional’s perspective">
            <a:extLst>
              <a:ext uri="{FF2B5EF4-FFF2-40B4-BE49-F238E27FC236}">
                <a16:creationId xmlns:a16="http://schemas.microsoft.com/office/drawing/2014/main" id="{E05B4BC7-7883-9542-A9BA-51A13F9C6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4154557"/>
            <a:ext cx="2090530" cy="123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42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A8A54AF-9125-614D-B310-7F06808CF34D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51485567"/>
              </p:ext>
            </p:extLst>
          </p:nvPr>
        </p:nvGraphicFramePr>
        <p:xfrm>
          <a:off x="0" y="457200"/>
          <a:ext cx="4954495" cy="5719759"/>
        </p:xfrm>
        <a:graphic>
          <a:graphicData uri="http://schemas.openxmlformats.org/drawingml/2006/table">
            <a:tbl>
              <a:tblPr/>
              <a:tblGrid>
                <a:gridCol w="990899">
                  <a:extLst>
                    <a:ext uri="{9D8B030D-6E8A-4147-A177-3AD203B41FA5}">
                      <a16:colId xmlns:a16="http://schemas.microsoft.com/office/drawing/2014/main" val="4048255225"/>
                    </a:ext>
                  </a:extLst>
                </a:gridCol>
                <a:gridCol w="990899">
                  <a:extLst>
                    <a:ext uri="{9D8B030D-6E8A-4147-A177-3AD203B41FA5}">
                      <a16:colId xmlns:a16="http://schemas.microsoft.com/office/drawing/2014/main" val="1609272380"/>
                    </a:ext>
                  </a:extLst>
                </a:gridCol>
                <a:gridCol w="990899">
                  <a:extLst>
                    <a:ext uri="{9D8B030D-6E8A-4147-A177-3AD203B41FA5}">
                      <a16:colId xmlns:a16="http://schemas.microsoft.com/office/drawing/2014/main" val="3111490072"/>
                    </a:ext>
                  </a:extLst>
                </a:gridCol>
                <a:gridCol w="990899">
                  <a:extLst>
                    <a:ext uri="{9D8B030D-6E8A-4147-A177-3AD203B41FA5}">
                      <a16:colId xmlns:a16="http://schemas.microsoft.com/office/drawing/2014/main" val="3771452880"/>
                    </a:ext>
                  </a:extLst>
                </a:gridCol>
                <a:gridCol w="990899">
                  <a:extLst>
                    <a:ext uri="{9D8B030D-6E8A-4147-A177-3AD203B41FA5}">
                      <a16:colId xmlns:a16="http://schemas.microsoft.com/office/drawing/2014/main" val="4012280485"/>
                    </a:ext>
                  </a:extLst>
                </a:gridCol>
              </a:tblGrid>
              <a:tr h="396419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>
                          <a:effectLst/>
                        </a:rPr>
                        <a:t>Insulin Preparation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Onset of action (h)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>
                          <a:effectLst/>
                        </a:rPr>
                        <a:t>Peak Action (h)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>
                          <a:effectLst/>
                        </a:rPr>
                        <a:t>Effective duration of action (h)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>
                          <a:effectLst/>
                        </a:rPr>
                        <a:t>Maximum duration(h)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945199"/>
                  </a:ext>
                </a:extLst>
              </a:tr>
              <a:tr h="396419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>
                          <a:effectLst/>
                        </a:rPr>
                        <a:t>Rapid-acting analogs</a:t>
                      </a:r>
                      <a:endParaRPr lang="en-US" sz="800">
                        <a:effectLst/>
                      </a:endParaRP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HR" sz="800">
                        <a:effectLst/>
                      </a:endParaRP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HR" sz="800">
                        <a:effectLst/>
                      </a:endParaRP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HR" sz="800">
                        <a:effectLst/>
                      </a:endParaRP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HR" sz="800">
                        <a:effectLst/>
                      </a:endParaRP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156929"/>
                  </a:ext>
                </a:extLst>
              </a:tr>
              <a:tr h="396419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>
                          <a:effectLst/>
                        </a:rPr>
                        <a:t>Insulin lispro (Humalog, Admelog)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¼ - ½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½-1 ½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3-4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4-6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086249"/>
                  </a:ext>
                </a:extLst>
              </a:tr>
              <a:tr h="396419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>
                          <a:effectLst/>
                        </a:rPr>
                        <a:t>Insulin aspart (NovoLog)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¼ - ½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½ -1 ¼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3-4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4-6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398151"/>
                  </a:ext>
                </a:extLst>
              </a:tr>
              <a:tr h="396419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>
                          <a:effectLst/>
                        </a:rPr>
                        <a:t>Insulin glulisine (Apidra)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¼ - ½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½ -1 ¼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3-4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4-6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938267"/>
                  </a:ext>
                </a:extLst>
              </a:tr>
              <a:tr h="22652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>
                          <a:effectLst/>
                        </a:rPr>
                        <a:t>Insulin aspart (Fiasp)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¼ -1/3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1.5-2.5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3-4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5-7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193551"/>
                  </a:ext>
                </a:extLst>
              </a:tr>
              <a:tr h="396419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>
                          <a:effectLst/>
                        </a:rPr>
                        <a:t>Insulin lispro-aabc (Lyumjev)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1/8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2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HR" sz="800">
                        <a:effectLst/>
                      </a:endParaRP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4-6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518171"/>
                  </a:ext>
                </a:extLst>
              </a:tr>
              <a:tr h="396419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>
                          <a:effectLst/>
                        </a:rPr>
                        <a:t>Inhaled insulin (Afrezza)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>
                          <a:effectLst/>
                        </a:rPr>
                        <a:t>seconds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>
                          <a:effectLst/>
                        </a:rPr>
                        <a:t>12-17 min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2-3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 dirty="0">
                          <a:effectLst/>
                        </a:rPr>
                        <a:t>2-3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590544"/>
                  </a:ext>
                </a:extLst>
              </a:tr>
              <a:tr h="22652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>
                          <a:effectLst/>
                        </a:rPr>
                        <a:t>Short-acting</a:t>
                      </a:r>
                      <a:endParaRPr lang="en-US" sz="800">
                        <a:effectLst/>
                      </a:endParaRP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HR" sz="800">
                        <a:effectLst/>
                      </a:endParaRP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HR" sz="800">
                        <a:effectLst/>
                      </a:endParaRP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HR" sz="800">
                        <a:effectLst/>
                      </a:endParaRP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HR" sz="800">
                        <a:effectLst/>
                      </a:endParaRP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306757"/>
                  </a:ext>
                </a:extLst>
              </a:tr>
              <a:tr h="22652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>
                          <a:effectLst/>
                        </a:rPr>
                        <a:t>Regular (soluble)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½ - 1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2-3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3-6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6-8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218302"/>
                  </a:ext>
                </a:extLst>
              </a:tr>
              <a:tr h="22652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>
                          <a:effectLst/>
                        </a:rPr>
                        <a:t>Intermediate-acting</a:t>
                      </a:r>
                      <a:endParaRPr lang="en-US" sz="800">
                        <a:effectLst/>
                      </a:endParaRP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HR" sz="800">
                        <a:effectLst/>
                      </a:endParaRP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HR" sz="800">
                        <a:effectLst/>
                      </a:endParaRP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HR" sz="800">
                        <a:effectLst/>
                      </a:endParaRP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HR" sz="800">
                        <a:effectLst/>
                      </a:endParaRP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244035"/>
                  </a:ext>
                </a:extLst>
              </a:tr>
              <a:tr h="22652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>
                          <a:effectLst/>
                        </a:rPr>
                        <a:t>NPH (isophane)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2-4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6-10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10-16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14-16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091971"/>
                  </a:ext>
                </a:extLst>
              </a:tr>
              <a:tr h="22652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>
                          <a:effectLst/>
                        </a:rPr>
                        <a:t>Long-acting analog</a:t>
                      </a:r>
                      <a:endParaRPr lang="en-US" sz="800">
                        <a:effectLst/>
                      </a:endParaRP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HR" sz="800">
                        <a:effectLst/>
                      </a:endParaRP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HR" sz="800">
                        <a:effectLst/>
                      </a:endParaRP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HR" sz="800">
                        <a:effectLst/>
                      </a:endParaRP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HR" sz="800">
                        <a:effectLst/>
                      </a:endParaRP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359042"/>
                  </a:ext>
                </a:extLst>
              </a:tr>
              <a:tr h="396419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>
                          <a:effectLst/>
                        </a:rPr>
                        <a:t>Insulin glargine (Lantus, Basaglar)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0.5-1.5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8-16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18-20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20-24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594472"/>
                  </a:ext>
                </a:extLst>
              </a:tr>
              <a:tr h="396419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>
                          <a:effectLst/>
                        </a:rPr>
                        <a:t>Insulin glargine U-300 (Toujeo)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0.5-1.5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>
                          <a:effectLst/>
                        </a:rPr>
                        <a:t>none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24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30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895669"/>
                  </a:ext>
                </a:extLst>
              </a:tr>
              <a:tr h="396419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>
                          <a:effectLst/>
                        </a:rPr>
                        <a:t>Insulin detemir (Levemir)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0.5-1.5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6-8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14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~20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805081"/>
                  </a:ext>
                </a:extLst>
              </a:tr>
              <a:tr h="396419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>
                          <a:effectLst/>
                        </a:rPr>
                        <a:t>Insulin degludec (Tresiba)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0.5-1.5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>
                          <a:effectLst/>
                        </a:rPr>
                        <a:t>none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>
                          <a:effectLst/>
                        </a:rPr>
                        <a:t>24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HR" sz="800" dirty="0">
                          <a:effectLst/>
                        </a:rPr>
                        <a:t>40</a:t>
                      </a:r>
                    </a:p>
                  </a:txBody>
                  <a:tcPr marL="43083" marR="43083" marT="21541" marB="215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678434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CCD440CD-E95C-4049-8151-9BC1FE6A5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04871"/>
            <a:ext cx="4954495" cy="86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4723" rIns="0" bIns="10156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HR" altLang="en-HR" sz="1200" b="1" i="0" u="none" strike="noStrike" cap="none" normalizeH="0" baseline="0" dirty="0">
                <a:ln>
                  <a:noFill/>
                </a:ln>
                <a:solidFill>
                  <a:srgbClr val="7241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kumimoji="0" lang="en-HR" altLang="en-HR" sz="2000" b="1" i="0" u="none" strike="noStrike" cap="none" normalizeH="0" baseline="0" dirty="0">
              <a:ln>
                <a:noFill/>
              </a:ln>
              <a:solidFill>
                <a:srgbClr val="72412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dirty="0"/>
              <a:t>Trenutno dostupni pripravci inzulina</a:t>
            </a:r>
            <a:endParaRPr kumimoji="0" lang="en-HR" altLang="en-H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1979466-DEA2-454C-AE50-42D0BF73C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6247" y="-102754"/>
            <a:ext cx="81754" cy="47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04723" rIns="0" bIns="10156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HR" altLang="en-H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  <a:endParaRPr kumimoji="0" lang="en-HR" altLang="en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3402F-A9A2-FC4B-A6EA-F497C6B4BC8F}"/>
              </a:ext>
            </a:extLst>
          </p:cNvPr>
          <p:cNvSpPr txBox="1"/>
          <p:nvPr/>
        </p:nvSpPr>
        <p:spPr>
          <a:xfrm>
            <a:off x="244550" y="6508065"/>
            <a:ext cx="968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 </a:t>
            </a:r>
            <a:r>
              <a:rPr lang="en-US" sz="1000" dirty="0"/>
              <a:t>Ziegler A. </a:t>
            </a:r>
            <a:r>
              <a:rPr lang="en-US" sz="1000" dirty="0" err="1"/>
              <a:t>Danne</a:t>
            </a:r>
            <a:r>
              <a:rPr lang="en-US" sz="1000" dirty="0"/>
              <a:t> T. Daniel C. Bonifacio E.100 Years of insulin: Lifesaver, immune target, and potential remedy for prevention, Med, Volume 2, Issue 10, 2021,</a:t>
            </a:r>
            <a:endParaRPr lang="en-HR" sz="1000" dirty="0"/>
          </a:p>
          <a:p>
            <a:endParaRPr lang="en-HR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0CEFCA2-DF24-844E-9F28-C8CB2A2BB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81" y="2601733"/>
            <a:ext cx="6308034" cy="320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DD268A-D36E-644B-A71A-A926C38A0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" y="6292165"/>
            <a:ext cx="11087100" cy="431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FE944-2BCB-1D47-A4E1-1C56B618494A}"/>
              </a:ext>
            </a:extLst>
          </p:cNvPr>
          <p:cNvSpPr txBox="1"/>
          <p:nvPr/>
        </p:nvSpPr>
        <p:spPr>
          <a:xfrm>
            <a:off x="5928270" y="1250361"/>
            <a:ext cx="5311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Shematski</a:t>
            </a:r>
            <a:r>
              <a:rPr lang="en-US" sz="24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prikaz</a:t>
            </a:r>
            <a:r>
              <a:rPr lang="en-US" sz="24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djelovanja</a:t>
            </a:r>
            <a:r>
              <a:rPr lang="en-US" sz="2400" dirty="0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8191B"/>
                </a:solidFill>
                <a:effectLst/>
                <a:latin typeface="Arial" panose="020B0604020202020204" pitchFamily="34" charset="0"/>
              </a:rPr>
              <a:t>inzulina</a:t>
            </a:r>
            <a:endParaRPr lang="en-US" sz="2400" dirty="0">
              <a:solidFill>
                <a:srgbClr val="18191B"/>
              </a:solidFill>
              <a:effectLst/>
              <a:latin typeface="Arial" panose="020B0604020202020204" pitchFamily="34" charset="0"/>
            </a:endParaRP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118996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4C3551D2-E5AF-F542-B074-6B1ECF2D33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247986"/>
            <a:ext cx="10905066" cy="436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07BD3A-1A67-2A41-A1FD-51E4E2739F5F}"/>
              </a:ext>
            </a:extLst>
          </p:cNvPr>
          <p:cNvSpPr txBox="1"/>
          <p:nvPr/>
        </p:nvSpPr>
        <p:spPr>
          <a:xfrm>
            <a:off x="714375" y="214313"/>
            <a:ext cx="4995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solidFill>
                  <a:srgbClr val="2E2E2E"/>
                </a:solidFill>
                <a:effectLst/>
                <a:latin typeface="ElsevierGulliver"/>
              </a:rPr>
              <a:t>Development of insulin preparations over the years</a:t>
            </a:r>
            <a:endParaRPr lang="en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18DB8D-2BDB-7447-941A-E06AB542DE51}"/>
              </a:ext>
            </a:extLst>
          </p:cNvPr>
          <p:cNvSpPr txBox="1"/>
          <p:nvPr/>
        </p:nvSpPr>
        <p:spPr>
          <a:xfrm>
            <a:off x="171450" y="5872163"/>
            <a:ext cx="1191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Anette-Gabriele Ziegler, Thomas </a:t>
            </a:r>
            <a:r>
              <a:rPr lang="en-US" sz="900" dirty="0" err="1"/>
              <a:t>Danne</a:t>
            </a:r>
            <a:r>
              <a:rPr lang="en-US" sz="900" dirty="0"/>
              <a:t>, </a:t>
            </a:r>
            <a:r>
              <a:rPr lang="en-US" sz="900" dirty="0" err="1"/>
              <a:t>Carolin</a:t>
            </a:r>
            <a:r>
              <a:rPr lang="en-US" sz="900" dirty="0"/>
              <a:t> Daniel, Ezio Bonifacio, 100 Years of insulin: Lifesaver, immune target, and potential remedy for prevention, Med, Volume 2, Issue 10, 2021, Pages 1120-1137, ISSN 2666-6340, </a:t>
            </a:r>
            <a:r>
              <a:rPr lang="en-US" sz="900" dirty="0">
                <a:hlinkClick r:id="rId3"/>
              </a:rPr>
              <a:t>https://doi.org/10.1016/j.medj.2021.08.003</a:t>
            </a:r>
            <a:r>
              <a:rPr lang="en-US" sz="900" dirty="0"/>
              <a:t>. (https://</a:t>
            </a:r>
            <a:r>
              <a:rPr lang="en-US" sz="900" dirty="0" err="1"/>
              <a:t>www.sciencedirect.com</a:t>
            </a:r>
            <a:r>
              <a:rPr lang="en-US" sz="900" dirty="0"/>
              <a:t>/science/article/</a:t>
            </a:r>
            <a:r>
              <a:rPr lang="en-US" sz="900" dirty="0" err="1"/>
              <a:t>pii</a:t>
            </a:r>
            <a:r>
              <a:rPr lang="en-US" sz="900" dirty="0"/>
              <a:t>/S2666634021002889)</a:t>
            </a:r>
            <a:endParaRPr lang="en-HR" sz="900" dirty="0"/>
          </a:p>
        </p:txBody>
      </p:sp>
    </p:spTree>
    <p:extLst>
      <p:ext uri="{BB962C8B-B14F-4D97-AF65-F5344CB8AC3E}">
        <p14:creationId xmlns:p14="http://schemas.microsoft.com/office/powerpoint/2010/main" val="1053343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22094</TotalTime>
  <Words>3286</Words>
  <Application>Microsoft Macintosh PowerPoint</Application>
  <PresentationFormat>Widescreen</PresentationFormat>
  <Paragraphs>325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Arial</vt:lpstr>
      <vt:lpstr>Calibri</vt:lpstr>
      <vt:lpstr>Calibri Light</vt:lpstr>
      <vt:lpstr>Cambria Math</vt:lpstr>
      <vt:lpstr>ElsevierGulliver</vt:lpstr>
      <vt:lpstr>Helvetica</vt:lpstr>
      <vt:lpstr>Helvetica Neue</vt:lpstr>
      <vt:lpstr>Merriweather</vt:lpstr>
      <vt:lpstr>Noto Sans</vt:lpstr>
      <vt:lpstr>Times</vt:lpstr>
      <vt:lpstr>Times New Roman</vt:lpstr>
      <vt:lpstr>Verdana</vt:lpstr>
      <vt:lpstr>Office Theme</vt:lpstr>
      <vt:lpstr>NOVOSTI U LIJEČENJU  OBOLJELIH OD ŠEĆERNE BOLESTI </vt:lpstr>
      <vt:lpstr>PowerPoint Presentation</vt:lpstr>
      <vt:lpstr>Teret dijabetesa- veličina problema   </vt:lpstr>
      <vt:lpstr>PowerPoint Presentation</vt:lpstr>
      <vt:lpstr>PowerPoint Presentation</vt:lpstr>
      <vt:lpstr>Principi liječenja T1DM</vt:lpstr>
      <vt:lpstr>Liječenje DMT1 – kombinacija                      brzih i dugodjelujućih inzulinskih analoga </vt:lpstr>
      <vt:lpstr>PowerPoint Presentation</vt:lpstr>
      <vt:lpstr>PowerPoint Presentation</vt:lpstr>
      <vt:lpstr>INZULINSKE PUMPE</vt:lpstr>
      <vt:lpstr>Primjena inzulina zahtjeva</vt:lpstr>
      <vt:lpstr>SUSTAVI ZA ISPORUKU INZULINA                                                                                                                 Značajno poboljšanje farmakokinetike i farmakodinamike inzulinskih analoga i napredak u tehnologiji omogućili su sustavima za isporuku inzulina da nalikuju endogenom izlučivanju inzulina što je moguće bliže. </vt:lpstr>
      <vt:lpstr>Shema „umjetne gušterače”</vt:lpstr>
      <vt:lpstr>Idealne krivulje inzulina za CSII s inzulinom</vt:lpstr>
      <vt:lpstr>PowerPoint Presentation</vt:lpstr>
      <vt:lpstr>14-dnevno DEXCOM CGM izvješće o pregledu</vt:lpstr>
      <vt:lpstr>PowerPoint Presentation</vt:lpstr>
      <vt:lpstr>GLUKAGON- lijek za tešku hipoglikemiju- primjenjuje druga osoba</vt:lpstr>
      <vt:lpstr>PREVENCIJA DMT1?</vt:lpstr>
      <vt:lpstr>PowerPoint Presentation</vt:lpstr>
      <vt:lpstr>Patofiziologija DMT2 </vt:lpstr>
      <vt:lpstr>PowerPoint Presentation</vt:lpstr>
      <vt:lpstr>Patofiziološki defekti u T2DM- zloslutni oktet </vt:lpstr>
      <vt:lpstr>PowerPoint Presentation</vt:lpstr>
      <vt:lpstr>PowerPoint Presentation</vt:lpstr>
      <vt:lpstr>  Inhibitori enzima dipeptidil-peptidase-4(DPP-4) </vt:lpstr>
      <vt:lpstr>PowerPoint Presentation</vt:lpstr>
      <vt:lpstr>Nus pojave GLP-1 agonista</vt:lpstr>
      <vt:lpstr>Inhibitori suprijenosnika natrija I glukoze 2 (SGLT2*)     </vt:lpstr>
      <vt:lpstr>Štetni učinci:</vt:lpstr>
      <vt:lpstr>Bigvanidi: Metformin</vt:lpstr>
      <vt:lpstr>Zlatni standard za liječenje DMT2</vt:lpstr>
      <vt:lpstr>Smjernice za liječenje hiperglikemije u DMT2- pristup usmjeren na pacijenta </vt:lpstr>
      <vt:lpstr>SEMAGLUTID: Ozempic I Wegovy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NOVOSTI U LIJEČENJU  OBOLJELIH OD ŠEĆERNE BOLESTI </dc:title>
  <dc:creator>Anica Badanjak</dc:creator>
  <cp:lastModifiedBy>Anica Badanjak</cp:lastModifiedBy>
  <cp:revision>2</cp:revision>
  <dcterms:created xsi:type="dcterms:W3CDTF">2023-06-13T08:48:33Z</dcterms:created>
  <dcterms:modified xsi:type="dcterms:W3CDTF">2023-10-03T05:43:53Z</dcterms:modified>
</cp:coreProperties>
</file>